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64" r:id="rId5"/>
    <p:sldId id="261" r:id="rId6"/>
    <p:sldId id="262" r:id="rId7"/>
    <p:sldId id="259" r:id="rId8"/>
    <p:sldId id="267" r:id="rId9"/>
    <p:sldId id="263" r:id="rId10"/>
    <p:sldId id="268" r:id="rId11"/>
    <p:sldId id="269" r:id="rId1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84" d="100"/>
          <a:sy n="84" d="100"/>
        </p:scale>
        <p:origin x="64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0BAC73-390E-4485-8BC6-EFA8884C057B}" type="datetimeFigureOut">
              <a:rPr lang="it-IT" smtClean="0"/>
              <a:t>30/01/2025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9AAA16-0725-4458-88F3-BB901975A333}" type="slidenum">
              <a:rPr lang="it-IT" smtClean="0"/>
              <a:t>‹N›</a:t>
            </a:fld>
            <a:endParaRPr lang="it-IT"/>
          </a:p>
        </p:txBody>
      </p:sp>
    </p:spTree>
    <p:extLst>
      <p:ext uri="{BB962C8B-B14F-4D97-AF65-F5344CB8AC3E}">
        <p14:creationId xmlns:p14="http://schemas.microsoft.com/office/powerpoint/2010/main" val="4031835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2D9AAA16-0725-4458-88F3-BB901975A333}" type="slidenum">
              <a:rPr lang="it-IT" smtClean="0"/>
              <a:t>9</a:t>
            </a:fld>
            <a:endParaRPr lang="it-IT"/>
          </a:p>
        </p:txBody>
      </p:sp>
    </p:spTree>
    <p:extLst>
      <p:ext uri="{BB962C8B-B14F-4D97-AF65-F5344CB8AC3E}">
        <p14:creationId xmlns:p14="http://schemas.microsoft.com/office/powerpoint/2010/main" val="3662050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E325BC-2684-AEE7-C375-F6FBAA07754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4C59059E-ADA8-A3A4-9A37-C82D6A079C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F968E77-0FBE-5F9E-A957-B330C6469566}"/>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137E06C2-31C4-C72A-C168-55F38C1E1D4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C281B66-A956-FBCB-848F-7E3C6B6FCA8A}"/>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485539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CDAC929-ECA8-8059-C143-E9287033F2F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293F37B-81BB-E81B-028E-C99EE432B651}"/>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0FD5108-BAF6-BFEE-63FB-441ACAC71FF0}"/>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F82FA88C-A79F-81C8-494C-9B7EEA1EB7B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FBEFDF5-2243-7F2E-2C7D-C884D17E9A70}"/>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464077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2AFD7C0-80DF-7CFE-891F-49C0B7869502}"/>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C1665BE-D75E-C511-648D-59384AC63972}"/>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8405D32-7C24-D565-38C2-56EE63D08A64}"/>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76F91E6D-B4F9-8BC0-0A96-E2C80A87C28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99C2CFA-4E29-4175-A1A6-68EBF2DE3FBA}"/>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4096156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EA6B6D-D8A8-01DF-F518-BED3D0A3768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F643D00-7013-0391-9AF8-CC24B2C2E46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CDEF0B-09CF-60AE-30A1-15E8FA65A81E}"/>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C8F2866D-0AAA-787A-712F-3B5AD0ED622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91E2430-D7AD-838D-7BE2-1B38A471F2AC}"/>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27265446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AA1CC0-6661-430C-EF9D-843EE8B229E5}"/>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63EFACC3-0428-E123-5B3E-8F046484AF4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A243FB2-7D2C-ABD3-81D2-D97F1D763439}"/>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589F8D50-89E8-A144-8BFB-39F842389F2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0345DAA-77F0-E1F8-1B6D-CD19BB2922E1}"/>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860414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CBEC1C-EED7-77E1-112A-D8987523136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FAE8F43-961F-C294-4A58-4F084484BF59}"/>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EB793C4-7274-594C-2139-DE71764538AA}"/>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87E269C-F9A4-8956-4DA3-F59FDDC224CE}"/>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6" name="Segnaposto piè di pagina 5">
            <a:extLst>
              <a:ext uri="{FF2B5EF4-FFF2-40B4-BE49-F238E27FC236}">
                <a16:creationId xmlns:a16="http://schemas.microsoft.com/office/drawing/2014/main" id="{E4536F40-0271-787F-0086-4D2A6B1CD54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9DB4257C-AD13-3412-A96E-EBC3346A5E5B}"/>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1655768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F3BFE8-6040-1B1D-552A-F6AC586F336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ACD9829C-1487-4991-9CBF-F37B18653F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4AA201E7-B325-431B-847E-3859781A25A3}"/>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CF9E9F52-EFEB-9C5C-CB29-A738A9FCED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3BAFBAE3-EC59-3685-0C15-26B8954CE9B5}"/>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EF2B5077-37A4-6EAB-204A-448A3F38639E}"/>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8" name="Segnaposto piè di pagina 7">
            <a:extLst>
              <a:ext uri="{FF2B5EF4-FFF2-40B4-BE49-F238E27FC236}">
                <a16:creationId xmlns:a16="http://schemas.microsoft.com/office/drawing/2014/main" id="{E21773BA-F841-C098-46FD-B059E0384F45}"/>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1A49E1FC-CEAE-5689-EE2F-F4DB2FD99D0E}"/>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1176721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045B94-2950-94CF-6EB5-55684EBE1837}"/>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D30AC8BF-8969-0E3F-917B-BF46F1433C3F}"/>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4" name="Segnaposto piè di pagina 3">
            <a:extLst>
              <a:ext uri="{FF2B5EF4-FFF2-40B4-BE49-F238E27FC236}">
                <a16:creationId xmlns:a16="http://schemas.microsoft.com/office/drawing/2014/main" id="{C5A66E72-A169-196C-EEC8-D0A76CDF16AE}"/>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EA295442-4CDB-3D53-DF57-910ABC6C523E}"/>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3186448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615D93F-76AA-7887-D8E9-06951827AABE}"/>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3" name="Segnaposto piè di pagina 2">
            <a:extLst>
              <a:ext uri="{FF2B5EF4-FFF2-40B4-BE49-F238E27FC236}">
                <a16:creationId xmlns:a16="http://schemas.microsoft.com/office/drawing/2014/main" id="{8247436B-BB83-C453-A07F-8BA0AE5E0502}"/>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5876994B-4A06-AAF9-B5BD-F5EAC40946F5}"/>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3343954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311B31-7155-4CF2-764D-614032ED4EBE}"/>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FE27B0F-7DB3-4709-530D-20C2945CA6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F4C127D1-6A49-01A7-17EA-5AA09F9893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11CC8D1-5334-5BED-510A-4CC86D7E4849}"/>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6" name="Segnaposto piè di pagina 5">
            <a:extLst>
              <a:ext uri="{FF2B5EF4-FFF2-40B4-BE49-F238E27FC236}">
                <a16:creationId xmlns:a16="http://schemas.microsoft.com/office/drawing/2014/main" id="{2D9C49FA-9BBD-9379-7563-7EDC6319066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A5C65F8-812A-96A9-3633-A1888E18E79F}"/>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3929984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AFA0CC-CE2C-2A4B-F12A-A66B4B6FE29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260851C5-060F-52BA-6113-29D8D2795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8CB511D-F7F0-17B1-9AF0-79C56FB9ED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2B9713C-DCA1-85B4-74D3-F2577D532441}"/>
              </a:ext>
            </a:extLst>
          </p:cNvPr>
          <p:cNvSpPr>
            <a:spLocks noGrp="1"/>
          </p:cNvSpPr>
          <p:nvPr>
            <p:ph type="dt" sz="half" idx="10"/>
          </p:nvPr>
        </p:nvSpPr>
        <p:spPr/>
        <p:txBody>
          <a:bodyPr/>
          <a:lstStyle/>
          <a:p>
            <a:fld id="{5F8647F3-2B1A-4831-A817-A3A118A03187}" type="datetimeFigureOut">
              <a:rPr lang="it-IT" smtClean="0"/>
              <a:t>30/01/2025</a:t>
            </a:fld>
            <a:endParaRPr lang="it-IT"/>
          </a:p>
        </p:txBody>
      </p:sp>
      <p:sp>
        <p:nvSpPr>
          <p:cNvPr id="6" name="Segnaposto piè di pagina 5">
            <a:extLst>
              <a:ext uri="{FF2B5EF4-FFF2-40B4-BE49-F238E27FC236}">
                <a16:creationId xmlns:a16="http://schemas.microsoft.com/office/drawing/2014/main" id="{AEBE7B19-8DB5-17C2-D81B-43FA8768615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8CF8C0A-9271-06E0-5E6D-4C54045E3EEE}"/>
              </a:ext>
            </a:extLst>
          </p:cNvPr>
          <p:cNvSpPr>
            <a:spLocks noGrp="1"/>
          </p:cNvSpPr>
          <p:nvPr>
            <p:ph type="sldNum" sz="quarter" idx="12"/>
          </p:nvPr>
        </p:nvSpPr>
        <p:spPr/>
        <p:txBody>
          <a:bodyPr/>
          <a:lstStyle/>
          <a:p>
            <a:fld id="{47E491A6-4882-471B-86C3-1C137F180BC8}" type="slidenum">
              <a:rPr lang="it-IT" smtClean="0"/>
              <a:t>‹N›</a:t>
            </a:fld>
            <a:endParaRPr lang="it-IT"/>
          </a:p>
        </p:txBody>
      </p:sp>
    </p:spTree>
    <p:extLst>
      <p:ext uri="{BB962C8B-B14F-4D97-AF65-F5344CB8AC3E}">
        <p14:creationId xmlns:p14="http://schemas.microsoft.com/office/powerpoint/2010/main" val="2581841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6B09501C-F06C-8561-8DFF-92754EC65C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F4368D4-E6DF-15FB-A3AD-6D214E0AED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0331BAD-FEE3-B078-6EB8-913C2F6C35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F8647F3-2B1A-4831-A817-A3A118A03187}" type="datetimeFigureOut">
              <a:rPr lang="it-IT" smtClean="0"/>
              <a:t>30/01/2025</a:t>
            </a:fld>
            <a:endParaRPr lang="it-IT"/>
          </a:p>
        </p:txBody>
      </p:sp>
      <p:sp>
        <p:nvSpPr>
          <p:cNvPr id="5" name="Segnaposto piè di pagina 4">
            <a:extLst>
              <a:ext uri="{FF2B5EF4-FFF2-40B4-BE49-F238E27FC236}">
                <a16:creationId xmlns:a16="http://schemas.microsoft.com/office/drawing/2014/main" id="{809F0DAB-4EA1-6988-2157-D782458D31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80F50A21-A72E-3EE9-AEC7-DB258EFE26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7E491A6-4882-471B-86C3-1C137F180BC8}" type="slidenum">
              <a:rPr lang="it-IT" smtClean="0"/>
              <a:t>‹N›</a:t>
            </a:fld>
            <a:endParaRPr lang="it-IT"/>
          </a:p>
        </p:txBody>
      </p:sp>
    </p:spTree>
    <p:extLst>
      <p:ext uri="{BB962C8B-B14F-4D97-AF65-F5344CB8AC3E}">
        <p14:creationId xmlns:p14="http://schemas.microsoft.com/office/powerpoint/2010/main" val="3772319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89F351-BC3B-7338-0F85-4354AC91401C}"/>
              </a:ext>
            </a:extLst>
          </p:cNvPr>
          <p:cNvSpPr>
            <a:spLocks noGrp="1"/>
          </p:cNvSpPr>
          <p:nvPr>
            <p:ph type="ctrTitle"/>
          </p:nvPr>
        </p:nvSpPr>
        <p:spPr/>
        <p:txBody>
          <a:bodyPr/>
          <a:lstStyle/>
          <a:p>
            <a:r>
              <a:rPr lang="it-IT" dirty="0"/>
              <a:t>Tesina </a:t>
            </a:r>
            <a:r>
              <a:rPr lang="it-IT" dirty="0" err="1"/>
              <a:t>Iot</a:t>
            </a:r>
            <a:r>
              <a:rPr lang="it-IT" dirty="0"/>
              <a:t> </a:t>
            </a:r>
            <a:r>
              <a:rPr lang="it-IT" dirty="0" err="1"/>
              <a:t>based</a:t>
            </a:r>
            <a:r>
              <a:rPr lang="it-IT" dirty="0"/>
              <a:t>  smart system</a:t>
            </a:r>
          </a:p>
        </p:txBody>
      </p:sp>
      <p:sp>
        <p:nvSpPr>
          <p:cNvPr id="3" name="Sottotitolo 2">
            <a:extLst>
              <a:ext uri="{FF2B5EF4-FFF2-40B4-BE49-F238E27FC236}">
                <a16:creationId xmlns:a16="http://schemas.microsoft.com/office/drawing/2014/main" id="{E5611E5C-10B5-70A7-959A-99373B7158CA}"/>
              </a:ext>
            </a:extLst>
          </p:cNvPr>
          <p:cNvSpPr>
            <a:spLocks noGrp="1"/>
          </p:cNvSpPr>
          <p:nvPr>
            <p:ph type="subTitle" idx="1"/>
          </p:nvPr>
        </p:nvSpPr>
        <p:spPr/>
        <p:txBody>
          <a:bodyPr>
            <a:normAutofit/>
          </a:bodyPr>
          <a:lstStyle/>
          <a:p>
            <a:r>
              <a:rPr lang="it-IT" sz="2800" b="0" i="0" u="none" strike="noStrike" dirty="0">
                <a:solidFill>
                  <a:srgbClr val="000000"/>
                </a:solidFill>
                <a:effectLst/>
                <a:latin typeface="Arial" panose="020B0604020202020204" pitchFamily="34" charset="0"/>
              </a:rPr>
              <a:t>Interazione nodo IoT-Blockchain</a:t>
            </a:r>
            <a:endParaRPr lang="it-IT" sz="2800" dirty="0"/>
          </a:p>
        </p:txBody>
      </p:sp>
      <p:sp>
        <p:nvSpPr>
          <p:cNvPr id="5" name="CasellaDiTesto 4">
            <a:extLst>
              <a:ext uri="{FF2B5EF4-FFF2-40B4-BE49-F238E27FC236}">
                <a16:creationId xmlns:a16="http://schemas.microsoft.com/office/drawing/2014/main" id="{F193A73C-6DC7-2AAE-2ABE-86C9D55421DB}"/>
              </a:ext>
            </a:extLst>
          </p:cNvPr>
          <p:cNvSpPr txBox="1"/>
          <p:nvPr/>
        </p:nvSpPr>
        <p:spPr>
          <a:xfrm>
            <a:off x="8311896" y="5904131"/>
            <a:ext cx="3950208" cy="646331"/>
          </a:xfrm>
          <a:prstGeom prst="rect">
            <a:avLst/>
          </a:prstGeom>
          <a:noFill/>
        </p:spPr>
        <p:txBody>
          <a:bodyPr wrap="square" rtlCol="0">
            <a:spAutoFit/>
          </a:bodyPr>
          <a:lstStyle/>
          <a:p>
            <a:r>
              <a:rPr lang="it-IT" dirty="0"/>
              <a:t>Samperi Damiano: 1000056295</a:t>
            </a:r>
          </a:p>
          <a:p>
            <a:r>
              <a:rPr lang="it-IT" dirty="0"/>
              <a:t>Romano Giuseppe: 1000056390</a:t>
            </a:r>
          </a:p>
        </p:txBody>
      </p:sp>
    </p:spTree>
    <p:extLst>
      <p:ext uri="{BB962C8B-B14F-4D97-AF65-F5344CB8AC3E}">
        <p14:creationId xmlns:p14="http://schemas.microsoft.com/office/powerpoint/2010/main" val="3668449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BB745C-6D94-BAFB-B496-30C4950315A2}"/>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0E423FE0-4553-4973-AF7E-ED9EAACE1BC9}"/>
              </a:ext>
            </a:extLst>
          </p:cNvPr>
          <p:cNvSpPr txBox="1"/>
          <p:nvPr/>
        </p:nvSpPr>
        <p:spPr>
          <a:xfrm>
            <a:off x="-8210047" y="2747211"/>
            <a:ext cx="8358509" cy="1363578"/>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//Prima di passare la stringa a </a:t>
            </a:r>
            <a:r>
              <a:rPr lang="it-IT" b="0" dirty="0" err="1">
                <a:solidFill>
                  <a:srgbClr val="7F8C8D"/>
                </a:solidFill>
                <a:effectLst/>
                <a:latin typeface="Consolas" panose="020B0609020204030204" pitchFamily="49" charset="0"/>
              </a:rPr>
              <a:t>pk.sign</a:t>
            </a:r>
            <a:r>
              <a:rPr lang="it-IT" b="0" dirty="0">
                <a:solidFill>
                  <a:srgbClr val="7F8C8D"/>
                </a:solidFill>
                <a:effectLst/>
                <a:latin typeface="Consolas" panose="020B0609020204030204" pitchFamily="49" charset="0"/>
              </a:rPr>
              <a:t>() la convertiamo</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0CA1A6"/>
                </a:solidFill>
                <a:effectLst/>
                <a:latin typeface="Consolas" panose="020B0609020204030204" pitchFamily="49" charset="0"/>
              </a:rPr>
              <a:t>uint8_t</a:t>
            </a:r>
            <a:r>
              <a:rPr lang="it-IT" b="0" dirty="0">
                <a:solidFill>
                  <a:srgbClr val="DAE3E3"/>
                </a:solidFill>
                <a:effectLst/>
                <a:latin typeface="Consolas" panose="020B0609020204030204" pitchFamily="49" charset="0"/>
              </a:rPr>
              <a:t> </a:t>
            </a:r>
            <a:r>
              <a:rPr lang="it-IT" b="0" dirty="0" err="1">
                <a:solidFill>
                  <a:srgbClr val="F39C12"/>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a:t>
            </a:r>
            <a:r>
              <a:rPr lang="it-IT" b="0" dirty="0">
                <a:solidFill>
                  <a:srgbClr val="7FCBCD"/>
                </a:solidFill>
                <a:effectLst/>
                <a:latin typeface="Consolas" panose="020B0609020204030204" pitchFamily="49" charset="0"/>
              </a:rPr>
              <a:t>32</a:t>
            </a:r>
            <a:r>
              <a:rPr lang="it-IT" b="0" dirty="0">
                <a:solidFill>
                  <a:srgbClr val="DAE3E3"/>
                </a:solidFill>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len_arr</a:t>
            </a:r>
            <a:r>
              <a:rPr lang="it-IT" b="0" dirty="0">
                <a:effectLst/>
                <a:latin typeface="Consolas" panose="020B0609020204030204" pitchFamily="49" charset="0"/>
              </a:rPr>
              <a:t> = </a:t>
            </a:r>
            <a:r>
              <a:rPr lang="it-IT" b="0" dirty="0" err="1">
                <a:effectLst/>
                <a:latin typeface="Consolas" panose="020B0609020204030204" pitchFamily="49" charset="0"/>
              </a:rPr>
              <a:t>sizeof</a:t>
            </a:r>
            <a:r>
              <a:rPr lang="it-IT" b="0" dirty="0">
                <a:effectLst/>
                <a:latin typeface="Consolas" panose="020B0609020204030204" pitchFamily="49" charset="0"/>
              </a:rPr>
              <a:t>(</a:t>
            </a:r>
            <a:r>
              <a:rPr lang="it-IT" b="0" dirty="0" err="1">
                <a:effectLst/>
                <a:latin typeface="Consolas" panose="020B0609020204030204" pitchFamily="49" charset="0"/>
              </a:rPr>
              <a:t>to_sign_buffer</a:t>
            </a:r>
            <a:r>
              <a:rPr lang="it-IT" b="0" dirty="0">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written</a:t>
            </a:r>
            <a:r>
              <a:rPr lang="it-IT" b="0" dirty="0">
                <a:effectLst/>
                <a:latin typeface="Consolas" panose="020B0609020204030204" pitchFamily="49" charset="0"/>
              </a:rPr>
              <a:t>;</a:t>
            </a:r>
          </a:p>
          <a:p>
            <a:pPr>
              <a:lnSpc>
                <a:spcPts val="1425"/>
              </a:lnSpc>
            </a:pPr>
            <a:r>
              <a:rPr lang="it-IT" b="0" dirty="0">
                <a:solidFill>
                  <a:srgbClr val="7F8C8D"/>
                </a:solidFill>
                <a:effectLst/>
                <a:latin typeface="Consolas" panose="020B0609020204030204" pitchFamily="49" charset="0"/>
              </a:rPr>
              <a:t>        // from </a:t>
            </a:r>
            <a:r>
              <a:rPr lang="it-IT" b="0" dirty="0" err="1">
                <a:solidFill>
                  <a:srgbClr val="7F8C8D"/>
                </a:solidFill>
                <a:effectLst/>
                <a:latin typeface="Consolas" panose="020B0609020204030204" pitchFamily="49" charset="0"/>
              </a:rPr>
              <a:t>hex</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written</a:t>
            </a:r>
            <a:r>
              <a:rPr lang="it-IT" b="0" dirty="0">
                <a:effectLst/>
                <a:latin typeface="Consolas" panose="020B0609020204030204" pitchFamily="49" charset="0"/>
              </a:rPr>
              <a:t> =</a:t>
            </a:r>
            <a:r>
              <a:rPr lang="it-IT" b="0" dirty="0">
                <a:solidFill>
                  <a:srgbClr val="DAE3E3"/>
                </a:solidFill>
                <a:effectLst/>
                <a:latin typeface="Consolas" panose="020B0609020204030204" pitchFamily="49" charset="0"/>
              </a:rPr>
              <a:t> </a:t>
            </a:r>
            <a:r>
              <a:rPr lang="it-IT" b="0" dirty="0" err="1">
                <a:solidFill>
                  <a:srgbClr val="F39C12"/>
                </a:solidFill>
                <a:effectLst/>
                <a:latin typeface="Consolas" panose="020B0609020204030204" pitchFamily="49" charset="0"/>
              </a:rPr>
              <a:t>fromHex</a:t>
            </a:r>
            <a:r>
              <a:rPr lang="it-IT" b="0" dirty="0">
                <a:effectLst/>
                <a:latin typeface="Consolas" panose="020B0609020204030204" pitchFamily="49" charset="0"/>
              </a:rPr>
              <a:t>(</a:t>
            </a:r>
            <a:r>
              <a:rPr lang="it-IT" b="0" dirty="0" err="1">
                <a:effectLst/>
                <a:latin typeface="Consolas" panose="020B0609020204030204" pitchFamily="49" charset="0"/>
              </a:rPr>
              <a:t>tosignStr</a:t>
            </a:r>
            <a:r>
              <a:rPr lang="it-IT" b="0" dirty="0">
                <a:effectLst/>
                <a:latin typeface="Consolas" panose="020B0609020204030204" pitchFamily="49" charset="0"/>
              </a:rPr>
              <a:t>, </a:t>
            </a:r>
            <a:r>
              <a:rPr lang="it-IT" b="0" dirty="0" err="1">
                <a:effectLst/>
                <a:latin typeface="Consolas" panose="020B0609020204030204" pitchFamily="49" charset="0"/>
              </a:rPr>
              <a:t>to_sign_buffer</a:t>
            </a:r>
            <a:r>
              <a:rPr lang="it-IT" b="0" dirty="0">
                <a:effectLst/>
                <a:latin typeface="Consolas" panose="020B0609020204030204" pitchFamily="49" charset="0"/>
              </a:rPr>
              <a:t>, </a:t>
            </a:r>
            <a:r>
              <a:rPr lang="it-IT" b="0" dirty="0" err="1">
                <a:effectLst/>
                <a:latin typeface="Consolas" panose="020B0609020204030204" pitchFamily="49" charset="0"/>
              </a:rPr>
              <a:t>len_arr</a:t>
            </a:r>
            <a:r>
              <a:rPr lang="it-IT" b="0" dirty="0">
                <a:effectLst/>
                <a:latin typeface="Consolas" panose="020B0609020204030204" pitchFamily="49" charset="0"/>
              </a:rPr>
              <a:t>);</a:t>
            </a:r>
          </a:p>
          <a:p>
            <a:pPr>
              <a:lnSpc>
                <a:spcPts val="1425"/>
              </a:lnSpc>
            </a:pPr>
            <a:r>
              <a:rPr lang="it-IT" b="0" dirty="0">
                <a:effectLst/>
                <a:latin typeface="Consolas" panose="020B0609020204030204" pitchFamily="49" charset="0"/>
              </a:rPr>
              <a:t>        Signature </a:t>
            </a:r>
            <a:r>
              <a:rPr lang="it-IT" b="0" dirty="0" err="1">
                <a:effectLst/>
                <a:latin typeface="Consolas" panose="020B0609020204030204" pitchFamily="49" charset="0"/>
              </a:rPr>
              <a:t>sig</a:t>
            </a:r>
            <a:r>
              <a:rPr lang="it-IT" b="0" dirty="0">
                <a:effectLst/>
                <a:latin typeface="Consolas" panose="020B0609020204030204" pitchFamily="49" charset="0"/>
              </a:rPr>
              <a:t> = </a:t>
            </a:r>
            <a:r>
              <a:rPr lang="it-IT" b="0" dirty="0" err="1">
                <a:solidFill>
                  <a:srgbClr val="F39C12"/>
                </a:solidFill>
                <a:effectLst/>
                <a:latin typeface="Consolas" panose="020B0609020204030204" pitchFamily="49" charset="0"/>
              </a:rPr>
              <a:t>pk</a:t>
            </a:r>
            <a:r>
              <a:rPr lang="it-IT" b="0" dirty="0" err="1">
                <a:solidFill>
                  <a:srgbClr val="DAE3E3"/>
                </a:solidFill>
                <a:effectLst/>
                <a:latin typeface="Consolas" panose="020B0609020204030204" pitchFamily="49" charset="0"/>
              </a:rPr>
              <a:t>.</a:t>
            </a:r>
            <a:r>
              <a:rPr lang="it-IT" b="0" dirty="0" err="1">
                <a:solidFill>
                  <a:srgbClr val="F39C12"/>
                </a:solidFill>
                <a:effectLst/>
                <a:latin typeface="Consolas" panose="020B0609020204030204" pitchFamily="49" charset="0"/>
              </a:rPr>
              <a:t>sign</a:t>
            </a:r>
            <a:r>
              <a:rPr lang="it-IT" b="0" dirty="0">
                <a:effectLst/>
                <a:latin typeface="Consolas" panose="020B0609020204030204" pitchFamily="49" charset="0"/>
              </a:rPr>
              <a:t>(</a:t>
            </a:r>
            <a:r>
              <a:rPr lang="it-IT" b="0" dirty="0" err="1">
                <a:effectLst/>
                <a:latin typeface="Consolas" panose="020B0609020204030204" pitchFamily="49" charset="0"/>
              </a:rPr>
              <a:t>to_sign_buffer</a:t>
            </a:r>
            <a:r>
              <a:rPr lang="it-IT" b="0" dirty="0">
                <a:effectLst/>
                <a:latin typeface="Consolas" panose="020B0609020204030204" pitchFamily="49" charset="0"/>
              </a:rPr>
              <a:t>);</a:t>
            </a:r>
          </a:p>
        </p:txBody>
      </p:sp>
      <p:sp>
        <p:nvSpPr>
          <p:cNvPr id="9" name="CasellaDiTesto 8">
            <a:extLst>
              <a:ext uri="{FF2B5EF4-FFF2-40B4-BE49-F238E27FC236}">
                <a16:creationId xmlns:a16="http://schemas.microsoft.com/office/drawing/2014/main" id="{EE0D9C30-449A-2713-CF4A-39D8F3601CEC}"/>
              </a:ext>
            </a:extLst>
          </p:cNvPr>
          <p:cNvSpPr txBox="1"/>
          <p:nvPr/>
        </p:nvSpPr>
        <p:spPr>
          <a:xfrm>
            <a:off x="525781" y="2118833"/>
            <a:ext cx="11279852" cy="2620333"/>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a:t>
            </a:r>
            <a:r>
              <a:rPr lang="it-IT" b="0" dirty="0" err="1">
                <a:solidFill>
                  <a:srgbClr val="7F8C8D"/>
                </a:solidFill>
                <a:effectLst/>
                <a:latin typeface="Consolas" panose="020B0609020204030204" pitchFamily="49" charset="0"/>
              </a:rPr>
              <a:t>Json</a:t>
            </a:r>
            <a:r>
              <a:rPr lang="it-IT" b="0" dirty="0">
                <a:solidFill>
                  <a:srgbClr val="7F8C8D"/>
                </a:solidFill>
                <a:effectLst/>
                <a:latin typeface="Consolas" panose="020B0609020204030204" pitchFamily="49" charset="0"/>
              </a:rPr>
              <a:t> per inviare la transazione</a:t>
            </a:r>
            <a:endParaRPr lang="it-IT" b="0" dirty="0">
              <a:solidFill>
                <a:srgbClr val="DAE3E3"/>
              </a:solidFill>
              <a:effectLst/>
              <a:latin typeface="Consolas" panose="020B0609020204030204" pitchFamily="49" charset="0"/>
            </a:endParaRPr>
          </a:p>
          <a:p>
            <a:pPr>
              <a:lnSpc>
                <a:spcPts val="1425"/>
              </a:lnSpc>
            </a:pPr>
            <a:r>
              <a:rPr lang="it-IT" b="0" dirty="0">
                <a:effectLst/>
                <a:latin typeface="Consolas" panose="020B0609020204030204" pitchFamily="49" charset="0"/>
              </a:rPr>
              <a:t>        </a:t>
            </a:r>
            <a:r>
              <a:rPr lang="it-IT" b="0" dirty="0" err="1">
                <a:effectLst/>
                <a:latin typeface="Consolas" panose="020B0609020204030204" pitchFamily="49" charset="0"/>
              </a:rPr>
              <a:t>String</a:t>
            </a:r>
            <a:r>
              <a:rPr lang="it-IT" b="0" dirty="0">
                <a:effectLst/>
                <a:latin typeface="Consolas" panose="020B0609020204030204" pitchFamily="49" charset="0"/>
              </a:rPr>
              <a:t> </a:t>
            </a:r>
            <a:r>
              <a:rPr lang="it-IT" b="0" dirty="0" err="1">
                <a:effectLst/>
                <a:latin typeface="Consolas" panose="020B0609020204030204" pitchFamily="49" charset="0"/>
              </a:rPr>
              <a:t>jsonData_send</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tx</a:t>
            </a:r>
            <a:r>
              <a:rPr lang="it-IT" b="0" dirty="0">
                <a:solidFill>
                  <a:srgbClr val="7FCBCD"/>
                </a:solidFill>
                <a:effectLst/>
                <a:latin typeface="Consolas" panose="020B0609020204030204" pitchFamily="49" charset="0"/>
              </a:rPr>
              <a:t>\": "</a:t>
            </a:r>
            <a:r>
              <a:rPr lang="it-IT" b="0" dirty="0">
                <a:solidFill>
                  <a:srgbClr val="DAE3E3"/>
                </a:solidFill>
                <a:effectLst/>
                <a:latin typeface="Consolas" panose="020B0609020204030204" pitchFamily="49" charset="0"/>
              </a:rPr>
              <a:t> </a:t>
            </a:r>
            <a:r>
              <a:rPr lang="it-IT" dirty="0">
                <a:effectLst/>
                <a:latin typeface="Consolas" panose="020B0609020204030204" pitchFamily="49" charset="0"/>
              </a:rPr>
              <a:t>+ </a:t>
            </a:r>
            <a:r>
              <a:rPr lang="it-IT" dirty="0" err="1">
                <a:effectLst/>
                <a:latin typeface="Consolas" panose="020B0609020204030204" pitchFamily="49" charset="0"/>
              </a:rPr>
              <a:t>tx_String</a:t>
            </a:r>
            <a:r>
              <a:rPr lang="it-IT"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tosign</a:t>
            </a:r>
            <a:r>
              <a:rPr lang="it-IT" b="0" dirty="0">
                <a:solidFill>
                  <a:srgbClr val="7FCBCD"/>
                </a:solidFill>
                <a:effectLst/>
                <a:latin typeface="Consolas" panose="020B0609020204030204" pitchFamily="49" charset="0"/>
              </a:rPr>
              <a:t>\":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effectLst/>
                <a:latin typeface="Consolas" panose="020B0609020204030204" pitchFamily="49" charset="0"/>
              </a:rPr>
              <a:t>+ </a:t>
            </a:r>
            <a:r>
              <a:rPr lang="it-IT" b="0" dirty="0" err="1">
                <a:effectLst/>
                <a:latin typeface="Consolas" panose="020B0609020204030204" pitchFamily="49" charset="0"/>
              </a:rPr>
              <a:t>tosignStr</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"\"signatures\":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effectLst/>
                <a:latin typeface="Consolas" panose="020B0609020204030204" pitchFamily="49" charset="0"/>
              </a:rPr>
              <a:t>                              + </a:t>
            </a:r>
            <a:r>
              <a:rPr lang="it-IT" b="0" dirty="0" err="1">
                <a:effectLst/>
                <a:latin typeface="Consolas" panose="020B0609020204030204" pitchFamily="49" charset="0"/>
              </a:rPr>
              <a:t>signedHex</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pubkeys</a:t>
            </a:r>
            <a:r>
              <a:rPr lang="it-IT" b="0" dirty="0">
                <a:solidFill>
                  <a:srgbClr val="7FCBCD"/>
                </a:solidFill>
                <a:effectLst/>
                <a:latin typeface="Consolas" panose="020B0609020204030204" pitchFamily="49" charset="0"/>
              </a:rPr>
              <a:t>\":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effectLst/>
                <a:latin typeface="Consolas" panose="020B0609020204030204" pitchFamily="49" charset="0"/>
              </a:rPr>
              <a:t>+ pub + </a:t>
            </a:r>
            <a:r>
              <a:rPr lang="it-IT" b="0" dirty="0">
                <a:solidFill>
                  <a:srgbClr val="7FCBCD"/>
                </a:solidFill>
                <a:effectLst/>
                <a:latin typeface="Consolas" panose="020B0609020204030204" pitchFamily="49" charset="0"/>
              </a:rPr>
              <a:t>"\"]}"</a:t>
            </a:r>
            <a:r>
              <a:rPr lang="it-IT" b="0" dirty="0">
                <a:solidFill>
                  <a:srgbClr val="DAE3E3"/>
                </a:solidFill>
                <a:effectLst/>
                <a:latin typeface="Consolas" panose="020B0609020204030204" pitchFamily="49" charset="0"/>
              </a:rPr>
              <a:t>;</a:t>
            </a:r>
          </a:p>
        </p:txBody>
      </p:sp>
      <p:sp>
        <p:nvSpPr>
          <p:cNvPr id="10" name="CasellaDiTesto 9">
            <a:extLst>
              <a:ext uri="{FF2B5EF4-FFF2-40B4-BE49-F238E27FC236}">
                <a16:creationId xmlns:a16="http://schemas.microsoft.com/office/drawing/2014/main" id="{3B80F529-E97C-5274-DE91-C6AB1B14BA88}"/>
              </a:ext>
            </a:extLst>
          </p:cNvPr>
          <p:cNvSpPr txBox="1"/>
          <p:nvPr/>
        </p:nvSpPr>
        <p:spPr>
          <a:xfrm>
            <a:off x="2383363" y="641866"/>
            <a:ext cx="7425301" cy="400110"/>
          </a:xfrm>
          <a:prstGeom prst="rect">
            <a:avLst/>
          </a:prstGeom>
          <a:noFill/>
        </p:spPr>
        <p:txBody>
          <a:bodyPr wrap="none" rtlCol="0">
            <a:spAutoFit/>
          </a:bodyPr>
          <a:lstStyle/>
          <a:p>
            <a:pPr algn="ctr"/>
            <a:r>
              <a:rPr lang="it-IT" sz="2000" dirty="0"/>
              <a:t>Invio della transazione tramite API </a:t>
            </a:r>
            <a:r>
              <a:rPr lang="it-IT" sz="2000" dirty="0" err="1"/>
              <a:t>BlockCypher</a:t>
            </a:r>
            <a:r>
              <a:rPr lang="it-IT" sz="2000" dirty="0"/>
              <a:t> </a:t>
            </a:r>
            <a:r>
              <a:rPr lang="it-IT" sz="2000" dirty="0" err="1"/>
              <a:t>Send_Transaction</a:t>
            </a:r>
            <a:endParaRPr lang="it-IT" sz="2000" dirty="0"/>
          </a:p>
        </p:txBody>
      </p:sp>
    </p:spTree>
    <p:extLst>
      <p:ext uri="{BB962C8B-B14F-4D97-AF65-F5344CB8AC3E}">
        <p14:creationId xmlns:p14="http://schemas.microsoft.com/office/powerpoint/2010/main" val="590710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C4562D4-9295-275B-CB8B-7BA73F5DDE2A}"/>
              </a:ext>
            </a:extLst>
          </p:cNvPr>
          <p:cNvSpPr>
            <a:spLocks noGrp="1"/>
          </p:cNvSpPr>
          <p:nvPr>
            <p:ph type="title"/>
          </p:nvPr>
        </p:nvSpPr>
        <p:spPr/>
        <p:txBody>
          <a:bodyPr/>
          <a:lstStyle/>
          <a:p>
            <a:r>
              <a:rPr lang="it-IT" dirty="0"/>
              <a:t>Conclusioni </a:t>
            </a:r>
          </a:p>
        </p:txBody>
      </p:sp>
      <p:sp>
        <p:nvSpPr>
          <p:cNvPr id="3" name="Segnaposto contenuto 2">
            <a:extLst>
              <a:ext uri="{FF2B5EF4-FFF2-40B4-BE49-F238E27FC236}">
                <a16:creationId xmlns:a16="http://schemas.microsoft.com/office/drawing/2014/main" id="{74CFE1EC-1FC3-B82D-3E4C-857CCD6CEC14}"/>
              </a:ext>
            </a:extLst>
          </p:cNvPr>
          <p:cNvSpPr>
            <a:spLocks noGrp="1"/>
          </p:cNvSpPr>
          <p:nvPr>
            <p:ph idx="1"/>
          </p:nvPr>
        </p:nvSpPr>
        <p:spPr>
          <a:xfrm>
            <a:off x="737616" y="1459865"/>
            <a:ext cx="10515600" cy="4351338"/>
          </a:xfrm>
        </p:spPr>
        <p:txBody>
          <a:bodyPr/>
          <a:lstStyle/>
          <a:p>
            <a:pPr algn="l">
              <a:spcAft>
                <a:spcPts val="600"/>
              </a:spcAft>
              <a:buFont typeface="+mj-lt"/>
              <a:buAutoNum type="arabicPeriod"/>
            </a:pPr>
            <a:r>
              <a:rPr lang="it-IT" sz="1800" b="0" i="0" dirty="0">
                <a:solidFill>
                  <a:srgbClr val="424242"/>
                </a:solidFill>
                <a:effectLst/>
                <a:latin typeface="Segoe Sans"/>
              </a:rPr>
              <a:t>La registrazione degli eventi sulla blockchain garantisce l'immutabilità e la sicurezza dei dati, rendendo difficile la manomissione delle informazioni.</a:t>
            </a:r>
          </a:p>
          <a:p>
            <a:pPr algn="l">
              <a:spcAft>
                <a:spcPts val="600"/>
              </a:spcAft>
              <a:buFont typeface="+mj-lt"/>
              <a:buAutoNum type="arabicPeriod"/>
            </a:pPr>
            <a:r>
              <a:rPr lang="it-IT" sz="1800" b="0" i="0" dirty="0">
                <a:solidFill>
                  <a:srgbClr val="424242"/>
                </a:solidFill>
                <a:effectLst/>
                <a:latin typeface="Segoe Sans"/>
              </a:rPr>
              <a:t>Utilizzando una scheda ESP32, il sistema può essere facilmente scalato aggiungendo più sensori e nodi, mantenendo i costi contenuti.</a:t>
            </a:r>
          </a:p>
          <a:p>
            <a:pPr algn="l">
              <a:spcAft>
                <a:spcPts val="600"/>
              </a:spcAft>
              <a:buFont typeface="+mj-lt"/>
              <a:buAutoNum type="arabicPeriod"/>
            </a:pPr>
            <a:r>
              <a:rPr lang="it-IT" sz="1800" b="0" i="0" dirty="0">
                <a:solidFill>
                  <a:srgbClr val="424242"/>
                </a:solidFill>
                <a:effectLst/>
                <a:latin typeface="Segoe Sans"/>
              </a:rPr>
              <a:t>L'ESP32 è noto per il suo basso consumo energetico, il che lo rende ideale per applicazioni IoT che richiedono un funzionamento continuo</a:t>
            </a:r>
          </a:p>
          <a:p>
            <a:pPr algn="l">
              <a:spcAft>
                <a:spcPts val="600"/>
              </a:spcAft>
              <a:buFont typeface="+mj-lt"/>
              <a:buAutoNum type="arabicPeriod"/>
            </a:pPr>
            <a:r>
              <a:rPr lang="it-IT" sz="1800" dirty="0">
                <a:solidFill>
                  <a:srgbClr val="424242"/>
                </a:solidFill>
                <a:latin typeface="Segoe Sans"/>
              </a:rPr>
              <a:t>Il lavoro potrebbe essere usato in un qualsiasi contesto di monitoraggio, da quello domestico a quello relativo ad un magazzino, magari un caso d’uso specifico potrebbe essere monitorare zone critiche </a:t>
            </a:r>
            <a:r>
              <a:rPr lang="it-IT" sz="1800" b="0" i="0" dirty="0">
                <a:solidFill>
                  <a:srgbClr val="424242"/>
                </a:solidFill>
                <a:effectLst/>
                <a:latin typeface="Segoe Sans"/>
              </a:rPr>
              <a:t>un'azienda dove l'intervento umano è difficile o pericoloso  come ad esempio </a:t>
            </a:r>
            <a:r>
              <a:rPr lang="it-IT" sz="1800" b="0" i="0">
                <a:solidFill>
                  <a:srgbClr val="424242"/>
                </a:solidFill>
                <a:effectLst/>
                <a:latin typeface="Segoe Sans"/>
              </a:rPr>
              <a:t>impianti chimici</a:t>
            </a:r>
            <a:endParaRPr lang="it-IT" sz="1800" dirty="0"/>
          </a:p>
        </p:txBody>
      </p:sp>
    </p:spTree>
    <p:extLst>
      <p:ext uri="{BB962C8B-B14F-4D97-AF65-F5344CB8AC3E}">
        <p14:creationId xmlns:p14="http://schemas.microsoft.com/office/powerpoint/2010/main" val="3677662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3698B3-0D5C-BAE6-14E2-66B9B950141D}"/>
              </a:ext>
            </a:extLst>
          </p:cNvPr>
          <p:cNvSpPr>
            <a:spLocks noGrp="1"/>
          </p:cNvSpPr>
          <p:nvPr>
            <p:ph type="title"/>
          </p:nvPr>
        </p:nvSpPr>
        <p:spPr/>
        <p:txBody>
          <a:bodyPr/>
          <a:lstStyle/>
          <a:p>
            <a:r>
              <a:rPr lang="it-IT" dirty="0"/>
              <a:t>Obiettivo:</a:t>
            </a:r>
          </a:p>
        </p:txBody>
      </p:sp>
      <p:sp>
        <p:nvSpPr>
          <p:cNvPr id="3" name="Segnaposto contenuto 2">
            <a:extLst>
              <a:ext uri="{FF2B5EF4-FFF2-40B4-BE49-F238E27FC236}">
                <a16:creationId xmlns:a16="http://schemas.microsoft.com/office/drawing/2014/main" id="{436F1E52-3CFF-6D33-CCFB-EDF3B4CC6147}"/>
              </a:ext>
            </a:extLst>
          </p:cNvPr>
          <p:cNvSpPr>
            <a:spLocks noGrp="1"/>
          </p:cNvSpPr>
          <p:nvPr>
            <p:ph idx="1"/>
          </p:nvPr>
        </p:nvSpPr>
        <p:spPr>
          <a:xfrm>
            <a:off x="1066800" y="1587881"/>
            <a:ext cx="7720584" cy="1100455"/>
          </a:xfrm>
        </p:spPr>
        <p:txBody>
          <a:bodyPr>
            <a:normAutofit fontScale="25000" lnSpcReduction="20000"/>
          </a:bodyPr>
          <a:lstStyle/>
          <a:p>
            <a:pPr marL="0" indent="0" rtl="0">
              <a:buNone/>
            </a:pPr>
            <a:r>
              <a:rPr lang="it-IT" sz="8000" b="0" i="0" u="none" strike="noStrike" dirty="0">
                <a:solidFill>
                  <a:srgbClr val="000000"/>
                </a:solidFill>
                <a:effectLst/>
                <a:latin typeface="Arial" panose="020B0604020202020204" pitchFamily="34" charset="0"/>
              </a:rPr>
              <a:t>mostrare come </a:t>
            </a:r>
            <a:r>
              <a:rPr lang="it-IT" sz="8000" dirty="0">
                <a:solidFill>
                  <a:srgbClr val="000000"/>
                </a:solidFill>
                <a:latin typeface="Arial" panose="020B0604020202020204" pitchFamily="34" charset="0"/>
              </a:rPr>
              <a:t>è </a:t>
            </a:r>
            <a:r>
              <a:rPr lang="it-IT" sz="8000" b="0" i="0" u="none" strike="noStrike" dirty="0">
                <a:solidFill>
                  <a:srgbClr val="000000"/>
                </a:solidFill>
                <a:effectLst/>
                <a:latin typeface="Arial" panose="020B0604020202020204" pitchFamily="34" charset="0"/>
              </a:rPr>
              <a:t>possibile memorizzare valori acquisiti da un nodo IoT senza fare uso di sistemi centralizzati di terze parti.</a:t>
            </a:r>
          </a:p>
          <a:p>
            <a:pPr marL="0" indent="0" rtl="0">
              <a:buNone/>
            </a:pPr>
            <a:endParaRPr lang="it-IT" sz="1800" b="0" i="0" u="none" strike="noStrike" dirty="0">
              <a:solidFill>
                <a:srgbClr val="000000"/>
              </a:solidFill>
              <a:effectLst/>
              <a:latin typeface="Arial" panose="020B0604020202020204" pitchFamily="34" charset="0"/>
            </a:endParaRPr>
          </a:p>
          <a:p>
            <a:pPr marL="0" indent="0" rtl="0">
              <a:buNone/>
            </a:pPr>
            <a:endParaRPr lang="it-IT" sz="1800" b="0" i="0" u="none" strike="noStrike" dirty="0">
              <a:solidFill>
                <a:srgbClr val="000000"/>
              </a:solidFill>
              <a:effectLst/>
              <a:latin typeface="Arial" panose="020B0604020202020204" pitchFamily="34" charset="0"/>
            </a:endParaRPr>
          </a:p>
          <a:p>
            <a:pPr marL="0" indent="0">
              <a:buNone/>
            </a:pPr>
            <a:br>
              <a:rPr lang="it-IT" dirty="0"/>
            </a:br>
            <a:endParaRPr lang="it-IT" dirty="0"/>
          </a:p>
        </p:txBody>
      </p:sp>
      <p:sp>
        <p:nvSpPr>
          <p:cNvPr id="4" name="CasellaDiTesto 3">
            <a:extLst>
              <a:ext uri="{FF2B5EF4-FFF2-40B4-BE49-F238E27FC236}">
                <a16:creationId xmlns:a16="http://schemas.microsoft.com/office/drawing/2014/main" id="{D16E729D-72F3-A523-6350-EB37920C97E0}"/>
              </a:ext>
            </a:extLst>
          </p:cNvPr>
          <p:cNvSpPr txBox="1"/>
          <p:nvPr/>
        </p:nvSpPr>
        <p:spPr>
          <a:xfrm>
            <a:off x="905256" y="3154680"/>
            <a:ext cx="2560320" cy="769441"/>
          </a:xfrm>
          <a:prstGeom prst="rect">
            <a:avLst/>
          </a:prstGeom>
          <a:noFill/>
        </p:spPr>
        <p:txBody>
          <a:bodyPr wrap="square" rtlCol="0">
            <a:spAutoFit/>
          </a:bodyPr>
          <a:lstStyle/>
          <a:p>
            <a:r>
              <a:rPr lang="it-IT" sz="4400" dirty="0"/>
              <a:t>Requisiti:</a:t>
            </a:r>
            <a:r>
              <a:rPr lang="it-IT" dirty="0"/>
              <a:t> </a:t>
            </a:r>
          </a:p>
        </p:txBody>
      </p:sp>
      <p:sp>
        <p:nvSpPr>
          <p:cNvPr id="5" name="CasellaDiTesto 4">
            <a:extLst>
              <a:ext uri="{FF2B5EF4-FFF2-40B4-BE49-F238E27FC236}">
                <a16:creationId xmlns:a16="http://schemas.microsoft.com/office/drawing/2014/main" id="{1A44DB30-2870-95E2-A905-7D96C31BF1B1}"/>
              </a:ext>
            </a:extLst>
          </p:cNvPr>
          <p:cNvSpPr txBox="1"/>
          <p:nvPr/>
        </p:nvSpPr>
        <p:spPr>
          <a:xfrm>
            <a:off x="905256" y="4224528"/>
            <a:ext cx="8302752" cy="1754326"/>
          </a:xfrm>
          <a:prstGeom prst="rect">
            <a:avLst/>
          </a:prstGeom>
          <a:noFill/>
        </p:spPr>
        <p:txBody>
          <a:bodyPr wrap="square" rtlCol="0">
            <a:spAutoFit/>
          </a:bodyPr>
          <a:lstStyle/>
          <a:p>
            <a:pPr marL="285750" indent="-285750">
              <a:buFont typeface="Arial" panose="020B0604020202020204" pitchFamily="34" charset="0"/>
              <a:buChar char="•"/>
            </a:pPr>
            <a:r>
              <a:rPr lang="it-IT" dirty="0"/>
              <a:t>Una scheda , </a:t>
            </a:r>
            <a:r>
              <a:rPr lang="it-IT" dirty="0">
                <a:solidFill>
                  <a:srgbClr val="000000"/>
                </a:solidFill>
                <a:latin typeface="Arial" panose="020B0604020202020204" pitchFamily="34" charset="0"/>
              </a:rPr>
              <a:t>n</a:t>
            </a:r>
            <a:r>
              <a:rPr lang="it-IT" sz="1800" dirty="0">
                <a:solidFill>
                  <a:srgbClr val="000000"/>
                </a:solidFill>
                <a:latin typeface="Arial" panose="020B0604020202020204" pitchFamily="34" charset="0"/>
              </a:rPr>
              <a:t>el nostro caso abbiamo utilizzato un esp32 </a:t>
            </a:r>
            <a:r>
              <a:rPr lang="it-IT" sz="1800" dirty="0" err="1">
                <a:solidFill>
                  <a:srgbClr val="000000"/>
                </a:solidFill>
                <a:latin typeface="Arial" panose="020B0604020202020204" pitchFamily="34" charset="0"/>
              </a:rPr>
              <a:t>wroom</a:t>
            </a:r>
            <a:r>
              <a:rPr lang="it-IT" sz="1800" dirty="0">
                <a:solidFill>
                  <a:srgbClr val="000000"/>
                </a:solidFill>
                <a:latin typeface="Arial" panose="020B0604020202020204" pitchFamily="34" charset="0"/>
              </a:rPr>
              <a:t> 32</a:t>
            </a:r>
          </a:p>
          <a:p>
            <a:pPr marL="285750" indent="-285750">
              <a:buFont typeface="Arial" panose="020B0604020202020204" pitchFamily="34" charset="0"/>
              <a:buChar char="•"/>
            </a:pPr>
            <a:r>
              <a:rPr lang="it-IT" dirty="0">
                <a:solidFill>
                  <a:srgbClr val="000000"/>
                </a:solidFill>
                <a:latin typeface="Arial" panose="020B0604020202020204" pitchFamily="34" charset="0"/>
              </a:rPr>
              <a:t>Un adattatore per facilitare l’uso del esp32</a:t>
            </a:r>
          </a:p>
          <a:p>
            <a:pPr marL="285750" indent="-285750">
              <a:buFont typeface="Arial" panose="020B0604020202020204" pitchFamily="34" charset="0"/>
              <a:buChar char="•"/>
            </a:pPr>
            <a:r>
              <a:rPr lang="it-IT" sz="1800" dirty="0">
                <a:solidFill>
                  <a:srgbClr val="000000"/>
                </a:solidFill>
                <a:latin typeface="Arial" panose="020B0604020202020204" pitchFamily="34" charset="0"/>
              </a:rPr>
              <a:t>un sensore  al fine di avere un input, nel nostro caso un Grove - PIR Motion Sensor</a:t>
            </a:r>
            <a:endParaRPr lang="it-IT" dirty="0">
              <a:solidFill>
                <a:srgbClr val="000000"/>
              </a:solidFill>
              <a:latin typeface="Arial" panose="020B0604020202020204" pitchFamily="34" charset="0"/>
            </a:endParaRPr>
          </a:p>
          <a:p>
            <a:pPr marL="285750" indent="-285750">
              <a:buFont typeface="Arial" panose="020B0604020202020204" pitchFamily="34" charset="0"/>
              <a:buChar char="•"/>
            </a:pPr>
            <a:r>
              <a:rPr lang="it-IT" sz="1800" dirty="0">
                <a:solidFill>
                  <a:srgbClr val="000000"/>
                </a:solidFill>
                <a:latin typeface="Arial" panose="020B0604020202020204" pitchFamily="34" charset="0"/>
              </a:rPr>
              <a:t>un led utile per monitorare il funzionamento senza guardare la seriale</a:t>
            </a:r>
            <a:endParaRPr lang="it-IT" b="0" dirty="0">
              <a:effectLst/>
            </a:endParaRPr>
          </a:p>
          <a:p>
            <a:pPr marL="285750" indent="-285750">
              <a:buFont typeface="Arial" panose="020B0604020202020204" pitchFamily="34" charset="0"/>
              <a:buChar char="•"/>
            </a:pPr>
            <a:endParaRPr lang="it-IT" dirty="0"/>
          </a:p>
        </p:txBody>
      </p:sp>
      <p:pic>
        <p:nvPicPr>
          <p:cNvPr id="7" name="Immagine 6">
            <a:extLst>
              <a:ext uri="{FF2B5EF4-FFF2-40B4-BE49-F238E27FC236}">
                <a16:creationId xmlns:a16="http://schemas.microsoft.com/office/drawing/2014/main" id="{BECF22FA-06A3-8A05-3E1F-8555F4A93F45}"/>
              </a:ext>
            </a:extLst>
          </p:cNvPr>
          <p:cNvPicPr>
            <a:picLocks noChangeAspect="1"/>
          </p:cNvPicPr>
          <p:nvPr/>
        </p:nvPicPr>
        <p:blipFill>
          <a:blip r:embed="rId2"/>
          <a:stretch>
            <a:fillRect/>
          </a:stretch>
        </p:blipFill>
        <p:spPr>
          <a:xfrm rot="16200000">
            <a:off x="9473280" y="2119035"/>
            <a:ext cx="1664113" cy="2802716"/>
          </a:xfrm>
          <a:prstGeom prst="rect">
            <a:avLst/>
          </a:prstGeom>
        </p:spPr>
      </p:pic>
      <p:pic>
        <p:nvPicPr>
          <p:cNvPr id="9" name="Immagine 8">
            <a:extLst>
              <a:ext uri="{FF2B5EF4-FFF2-40B4-BE49-F238E27FC236}">
                <a16:creationId xmlns:a16="http://schemas.microsoft.com/office/drawing/2014/main" id="{7ABE8FF1-32CD-EBA8-BDDF-18273E50A751}"/>
              </a:ext>
            </a:extLst>
          </p:cNvPr>
          <p:cNvPicPr>
            <a:picLocks noChangeAspect="1"/>
          </p:cNvPicPr>
          <p:nvPr/>
        </p:nvPicPr>
        <p:blipFill>
          <a:blip r:embed="rId3"/>
          <a:stretch>
            <a:fillRect/>
          </a:stretch>
        </p:blipFill>
        <p:spPr>
          <a:xfrm>
            <a:off x="9031527" y="4652857"/>
            <a:ext cx="3004817" cy="2158510"/>
          </a:xfrm>
          <a:prstGeom prst="rect">
            <a:avLst/>
          </a:prstGeom>
        </p:spPr>
      </p:pic>
      <p:pic>
        <p:nvPicPr>
          <p:cNvPr id="11" name="Immagine 10">
            <a:extLst>
              <a:ext uri="{FF2B5EF4-FFF2-40B4-BE49-F238E27FC236}">
                <a16:creationId xmlns:a16="http://schemas.microsoft.com/office/drawing/2014/main" id="{4AB4B719-DE76-390F-BD07-9381FF7D0122}"/>
              </a:ext>
            </a:extLst>
          </p:cNvPr>
          <p:cNvPicPr>
            <a:picLocks noChangeAspect="1"/>
          </p:cNvPicPr>
          <p:nvPr/>
        </p:nvPicPr>
        <p:blipFill>
          <a:blip r:embed="rId4"/>
          <a:stretch>
            <a:fillRect/>
          </a:stretch>
        </p:blipFill>
        <p:spPr>
          <a:xfrm flipV="1">
            <a:off x="7282378" y="5681770"/>
            <a:ext cx="983798" cy="1007663"/>
          </a:xfrm>
          <a:prstGeom prst="rect">
            <a:avLst/>
          </a:prstGeom>
        </p:spPr>
      </p:pic>
    </p:spTree>
    <p:extLst>
      <p:ext uri="{BB962C8B-B14F-4D97-AF65-F5344CB8AC3E}">
        <p14:creationId xmlns:p14="http://schemas.microsoft.com/office/powerpoint/2010/main" val="1151795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3AD5BC7-49F2-647C-7A80-D12F927B18CD}"/>
              </a:ext>
            </a:extLst>
          </p:cNvPr>
          <p:cNvSpPr>
            <a:spLocks noGrp="1"/>
          </p:cNvSpPr>
          <p:nvPr>
            <p:ph type="title"/>
          </p:nvPr>
        </p:nvSpPr>
        <p:spPr>
          <a:xfrm>
            <a:off x="838200" y="18255"/>
            <a:ext cx="10515600" cy="1325563"/>
          </a:xfrm>
        </p:spPr>
        <p:txBody>
          <a:bodyPr/>
          <a:lstStyle/>
          <a:p>
            <a:r>
              <a:rPr lang="it-IT" dirty="0"/>
              <a:t>Contesto:</a:t>
            </a:r>
          </a:p>
        </p:txBody>
      </p:sp>
      <p:sp>
        <p:nvSpPr>
          <p:cNvPr id="3" name="Segnaposto contenuto 2">
            <a:extLst>
              <a:ext uri="{FF2B5EF4-FFF2-40B4-BE49-F238E27FC236}">
                <a16:creationId xmlns:a16="http://schemas.microsoft.com/office/drawing/2014/main" id="{70B1E29C-0143-6455-DBCE-6D6C7305C17D}"/>
              </a:ext>
            </a:extLst>
          </p:cNvPr>
          <p:cNvSpPr>
            <a:spLocks noGrp="1"/>
          </p:cNvSpPr>
          <p:nvPr>
            <p:ph idx="1"/>
          </p:nvPr>
        </p:nvSpPr>
        <p:spPr>
          <a:xfrm>
            <a:off x="275303" y="4447944"/>
            <a:ext cx="10515600" cy="2519363"/>
          </a:xfrm>
        </p:spPr>
        <p:txBody>
          <a:bodyPr>
            <a:normAutofit/>
          </a:bodyPr>
          <a:lstStyle/>
          <a:p>
            <a:pPr marL="0" indent="0">
              <a:buNone/>
            </a:pPr>
            <a:endParaRPr lang="it-IT" sz="2400" dirty="0"/>
          </a:p>
          <a:p>
            <a:pPr marL="0" indent="0">
              <a:buNone/>
            </a:pPr>
            <a:r>
              <a:rPr lang="it-IT" sz="2000" dirty="0"/>
              <a:t>Quindi nel caso in cui il sensore riconosce un movimento nella zona di sua competenza  si accenderà il led per notificarlo, se tale movimento supera i 10 secondi, si avvia  uno script in cui si ha la creazione di una transazione e la sua firma. Per realizzare tutto ciò, abbiamo creato due </a:t>
            </a:r>
            <a:r>
              <a:rPr lang="it-IT" sz="2000" dirty="0" err="1"/>
              <a:t>wallet</a:t>
            </a:r>
            <a:r>
              <a:rPr lang="it-IT" sz="2000" dirty="0"/>
              <a:t> nella </a:t>
            </a:r>
            <a:r>
              <a:rPr lang="it-IT" sz="2000" dirty="0" err="1"/>
              <a:t>testnet</a:t>
            </a:r>
            <a:r>
              <a:rPr lang="it-IT" sz="2000" dirty="0"/>
              <a:t>, uno come mittente e uno come destinatario, e abbiamo utilizzato un </a:t>
            </a:r>
            <a:r>
              <a:rPr lang="it-IT" sz="2000" dirty="0" err="1"/>
              <a:t>faucet</a:t>
            </a:r>
            <a:r>
              <a:rPr lang="it-IT" sz="2000" dirty="0"/>
              <a:t> Bitcoin </a:t>
            </a:r>
            <a:r>
              <a:rPr lang="it-IT" sz="2000" dirty="0" err="1"/>
              <a:t>Testnet</a:t>
            </a:r>
            <a:r>
              <a:rPr lang="it-IT" sz="2000" dirty="0"/>
              <a:t> per ricevere piccole quantità di criptovaluta.</a:t>
            </a:r>
          </a:p>
        </p:txBody>
      </p:sp>
      <p:pic>
        <p:nvPicPr>
          <p:cNvPr id="7" name="Immagine 6" descr="Immagine che contiene testo, schermata, diagramma, linea&#10;&#10;Descrizione generata automaticamente">
            <a:extLst>
              <a:ext uri="{FF2B5EF4-FFF2-40B4-BE49-F238E27FC236}">
                <a16:creationId xmlns:a16="http://schemas.microsoft.com/office/drawing/2014/main" id="{48B2E428-CDA2-CDA6-4B11-A094040F3C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7175" y="18305"/>
            <a:ext cx="5713722" cy="4623619"/>
          </a:xfrm>
          <a:prstGeom prst="rect">
            <a:avLst/>
          </a:prstGeom>
        </p:spPr>
      </p:pic>
      <p:sp>
        <p:nvSpPr>
          <p:cNvPr id="8" name="CasellaDiTesto 7">
            <a:extLst>
              <a:ext uri="{FF2B5EF4-FFF2-40B4-BE49-F238E27FC236}">
                <a16:creationId xmlns:a16="http://schemas.microsoft.com/office/drawing/2014/main" id="{741A4B6F-D246-6948-5DC9-CC76C5DF0192}"/>
              </a:ext>
            </a:extLst>
          </p:cNvPr>
          <p:cNvSpPr txBox="1"/>
          <p:nvPr/>
        </p:nvSpPr>
        <p:spPr>
          <a:xfrm>
            <a:off x="275303" y="1759974"/>
            <a:ext cx="5820697" cy="2031325"/>
          </a:xfrm>
          <a:prstGeom prst="rect">
            <a:avLst/>
          </a:prstGeom>
          <a:noFill/>
        </p:spPr>
        <p:txBody>
          <a:bodyPr wrap="square" rtlCol="0">
            <a:spAutoFit/>
          </a:bodyPr>
          <a:lstStyle/>
          <a:p>
            <a:r>
              <a:rPr lang="it-IT" sz="1800" dirty="0"/>
              <a:t>Avendo a disposizione un sensore  di movimento PIR abbiamo immaginato la seguente applicazione, si monitora la presenza di movimento in una determinata zona, scrivendo sulla blockchain in caso in cui tale movimento persista per più di una soglia impostata, abbiamo deciso di impostarla a 10 secondi.</a:t>
            </a:r>
          </a:p>
          <a:p>
            <a:endParaRPr lang="it-IT" dirty="0"/>
          </a:p>
        </p:txBody>
      </p:sp>
    </p:spTree>
    <p:extLst>
      <p:ext uri="{BB962C8B-B14F-4D97-AF65-F5344CB8AC3E}">
        <p14:creationId xmlns:p14="http://schemas.microsoft.com/office/powerpoint/2010/main" val="3483738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D0DF2685-C7C6-CB58-626D-83245E70DD4D}"/>
              </a:ext>
            </a:extLst>
          </p:cNvPr>
          <p:cNvPicPr>
            <a:picLocks noChangeAspect="1"/>
          </p:cNvPicPr>
          <p:nvPr/>
        </p:nvPicPr>
        <p:blipFill>
          <a:blip r:embed="rId2"/>
          <a:stretch>
            <a:fillRect/>
          </a:stretch>
        </p:blipFill>
        <p:spPr>
          <a:xfrm>
            <a:off x="6615882" y="0"/>
            <a:ext cx="5143500" cy="6858000"/>
          </a:xfrm>
          <a:prstGeom prst="rect">
            <a:avLst/>
          </a:prstGeom>
        </p:spPr>
      </p:pic>
      <p:pic>
        <p:nvPicPr>
          <p:cNvPr id="8" name="Immagine 7">
            <a:extLst>
              <a:ext uri="{FF2B5EF4-FFF2-40B4-BE49-F238E27FC236}">
                <a16:creationId xmlns:a16="http://schemas.microsoft.com/office/drawing/2014/main" id="{26E3938D-4C56-A09B-D1AA-25D6EE1FAC08}"/>
              </a:ext>
            </a:extLst>
          </p:cNvPr>
          <p:cNvPicPr>
            <a:picLocks noChangeAspect="1"/>
          </p:cNvPicPr>
          <p:nvPr/>
        </p:nvPicPr>
        <p:blipFill>
          <a:blip r:embed="rId3"/>
          <a:stretch>
            <a:fillRect/>
          </a:stretch>
        </p:blipFill>
        <p:spPr>
          <a:xfrm>
            <a:off x="432620" y="0"/>
            <a:ext cx="5143500" cy="6858000"/>
          </a:xfrm>
          <a:prstGeom prst="rect">
            <a:avLst/>
          </a:prstGeom>
        </p:spPr>
      </p:pic>
    </p:spTree>
    <p:extLst>
      <p:ext uri="{BB962C8B-B14F-4D97-AF65-F5344CB8AC3E}">
        <p14:creationId xmlns:p14="http://schemas.microsoft.com/office/powerpoint/2010/main" val="1394710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88B58B-205E-7547-5D43-501F6BBE28ED}"/>
              </a:ext>
            </a:extLst>
          </p:cNvPr>
          <p:cNvSpPr>
            <a:spLocks noGrp="1"/>
          </p:cNvSpPr>
          <p:nvPr>
            <p:ph type="title"/>
          </p:nvPr>
        </p:nvSpPr>
        <p:spPr>
          <a:xfrm>
            <a:off x="838200" y="365125"/>
            <a:ext cx="9567672" cy="1325563"/>
          </a:xfrm>
        </p:spPr>
        <p:txBody>
          <a:bodyPr>
            <a:normAutofit/>
          </a:bodyPr>
          <a:lstStyle/>
          <a:p>
            <a:r>
              <a:rPr lang="it-IT" sz="2800" dirty="0"/>
              <a:t>Per la connessione ad internet </a:t>
            </a:r>
            <a:r>
              <a:rPr lang="it-IT" sz="2800" dirty="0">
                <a:sym typeface="Wingdings" panose="05000000000000000000" pitchFamily="2" charset="2"/>
              </a:rPr>
              <a:t> uso di libreria  </a:t>
            </a:r>
            <a:r>
              <a:rPr lang="it-IT" sz="2800" dirty="0" err="1">
                <a:sym typeface="Wingdings" panose="05000000000000000000" pitchFamily="2" charset="2"/>
              </a:rPr>
              <a:t>WiFi.h</a:t>
            </a:r>
            <a:endParaRPr lang="it-IT" sz="2800" dirty="0"/>
          </a:p>
        </p:txBody>
      </p:sp>
      <p:sp>
        <p:nvSpPr>
          <p:cNvPr id="3" name="Segnaposto contenuto 2">
            <a:extLst>
              <a:ext uri="{FF2B5EF4-FFF2-40B4-BE49-F238E27FC236}">
                <a16:creationId xmlns:a16="http://schemas.microsoft.com/office/drawing/2014/main" id="{40032CC2-7ACC-A093-7E08-E034AF66861C}"/>
              </a:ext>
            </a:extLst>
          </p:cNvPr>
          <p:cNvSpPr>
            <a:spLocks noGrp="1"/>
          </p:cNvSpPr>
          <p:nvPr>
            <p:ph idx="1"/>
          </p:nvPr>
        </p:nvSpPr>
        <p:spPr>
          <a:xfrm>
            <a:off x="691896" y="1935353"/>
            <a:ext cx="8954522" cy="2188591"/>
          </a:xfrm>
        </p:spPr>
        <p:txBody>
          <a:bodyPr/>
          <a:lstStyle/>
          <a:p>
            <a:r>
              <a:rPr lang="it-IT" dirty="0"/>
              <a:t>Abbiamo usato una gestione ad eventi per la connessione. Abbiamo pure implementato un meccanismo di </a:t>
            </a:r>
            <a:r>
              <a:rPr lang="it-IT" dirty="0" err="1"/>
              <a:t>retry</a:t>
            </a:r>
            <a:r>
              <a:rPr lang="it-IT" dirty="0"/>
              <a:t> nel caso di mancata connessione </a:t>
            </a:r>
          </a:p>
        </p:txBody>
      </p:sp>
      <p:pic>
        <p:nvPicPr>
          <p:cNvPr id="5" name="Immagine 4">
            <a:extLst>
              <a:ext uri="{FF2B5EF4-FFF2-40B4-BE49-F238E27FC236}">
                <a16:creationId xmlns:a16="http://schemas.microsoft.com/office/drawing/2014/main" id="{DE4EFDBB-54C5-BB48-BFAE-22B935AD5EE4}"/>
              </a:ext>
            </a:extLst>
          </p:cNvPr>
          <p:cNvPicPr>
            <a:picLocks noChangeAspect="1"/>
          </p:cNvPicPr>
          <p:nvPr/>
        </p:nvPicPr>
        <p:blipFill>
          <a:blip r:embed="rId2"/>
          <a:srcRect b="4691"/>
          <a:stretch/>
        </p:blipFill>
        <p:spPr>
          <a:xfrm>
            <a:off x="838200" y="3396762"/>
            <a:ext cx="7354326" cy="3096113"/>
          </a:xfrm>
          <a:prstGeom prst="rect">
            <a:avLst/>
          </a:prstGeom>
        </p:spPr>
      </p:pic>
    </p:spTree>
    <p:extLst>
      <p:ext uri="{BB962C8B-B14F-4D97-AF65-F5344CB8AC3E}">
        <p14:creationId xmlns:p14="http://schemas.microsoft.com/office/powerpoint/2010/main" val="43719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C9DF5E2E-F532-9A8B-ED3B-99875E9D36FB}"/>
              </a:ext>
            </a:extLst>
          </p:cNvPr>
          <p:cNvSpPr>
            <a:spLocks noGrp="1"/>
          </p:cNvSpPr>
          <p:nvPr>
            <p:ph idx="1"/>
          </p:nvPr>
        </p:nvSpPr>
        <p:spPr>
          <a:xfrm>
            <a:off x="746759" y="671119"/>
            <a:ext cx="10515600" cy="1255510"/>
          </a:xfrm>
        </p:spPr>
        <p:txBody>
          <a:bodyPr/>
          <a:lstStyle/>
          <a:p>
            <a:pPr marL="0" indent="0">
              <a:buNone/>
            </a:pPr>
            <a:r>
              <a:rPr lang="it-IT" dirty="0"/>
              <a:t>Al fine di poter usare </a:t>
            </a:r>
            <a:r>
              <a:rPr lang="it-IT" dirty="0" err="1"/>
              <a:t>blockcypher</a:t>
            </a:r>
            <a:r>
              <a:rPr lang="it-IT" dirty="0"/>
              <a:t> abbiamo creato un account in modo tale  da avere un token da appendere  all’endpoint per poter eseguire le richieste.</a:t>
            </a:r>
          </a:p>
        </p:txBody>
      </p:sp>
      <p:pic>
        <p:nvPicPr>
          <p:cNvPr id="4" name="Immagine 3" descr="Immagine che contiene testo, diagramma, disegno, design&#10;&#10;Descrizione generata automaticamente">
            <a:extLst>
              <a:ext uri="{FF2B5EF4-FFF2-40B4-BE49-F238E27FC236}">
                <a16:creationId xmlns:a16="http://schemas.microsoft.com/office/drawing/2014/main" id="{121418D4-F292-3DF2-90C4-535F95C3D7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1614" y="2084439"/>
            <a:ext cx="6364748" cy="4773561"/>
          </a:xfrm>
          <a:prstGeom prst="rect">
            <a:avLst/>
          </a:prstGeom>
        </p:spPr>
      </p:pic>
      <p:sp>
        <p:nvSpPr>
          <p:cNvPr id="5" name="CasellaDiTesto 4">
            <a:extLst>
              <a:ext uri="{FF2B5EF4-FFF2-40B4-BE49-F238E27FC236}">
                <a16:creationId xmlns:a16="http://schemas.microsoft.com/office/drawing/2014/main" id="{7CCA965C-4B5F-1D88-0D0A-AF82B3F6337C}"/>
              </a:ext>
            </a:extLst>
          </p:cNvPr>
          <p:cNvSpPr txBox="1"/>
          <p:nvPr/>
        </p:nvSpPr>
        <p:spPr>
          <a:xfrm>
            <a:off x="746759" y="1926629"/>
            <a:ext cx="5231253" cy="4832092"/>
          </a:xfrm>
          <a:prstGeom prst="rect">
            <a:avLst/>
          </a:prstGeom>
          <a:noFill/>
        </p:spPr>
        <p:txBody>
          <a:bodyPr wrap="square" rtlCol="0">
            <a:spAutoFit/>
          </a:bodyPr>
          <a:lstStyle/>
          <a:p>
            <a:pPr marL="0" indent="0">
              <a:buNone/>
            </a:pPr>
            <a:r>
              <a:rPr lang="it-IT" sz="2800" dirty="0"/>
              <a:t>In particolare nel codice abbiamo fatto diverse richieste http, la prima relativa alla creazione della transazione. Dopo aver creato la transazione estraiamo la risposta al fine di firmarla , per fare ciò abbiamo usato la libreria  "</a:t>
            </a:r>
            <a:r>
              <a:rPr lang="it-IT" sz="2800" dirty="0" err="1"/>
              <a:t>Bitcoin.h</a:t>
            </a:r>
            <a:r>
              <a:rPr lang="it-IT" sz="2800" dirty="0"/>
              <a:t>», infine attraverso una seconda richiesta http inviamo la transazione.</a:t>
            </a:r>
          </a:p>
        </p:txBody>
      </p:sp>
    </p:spTree>
    <p:extLst>
      <p:ext uri="{BB962C8B-B14F-4D97-AF65-F5344CB8AC3E}">
        <p14:creationId xmlns:p14="http://schemas.microsoft.com/office/powerpoint/2010/main" val="2672088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845693-C96B-BF47-A05D-A93C2B6BDBB6}"/>
              </a:ext>
            </a:extLst>
          </p:cNvPr>
          <p:cNvSpPr>
            <a:spLocks noGrp="1"/>
          </p:cNvSpPr>
          <p:nvPr>
            <p:ph type="title"/>
          </p:nvPr>
        </p:nvSpPr>
        <p:spPr/>
        <p:txBody>
          <a:bodyPr>
            <a:normAutofit/>
          </a:bodyPr>
          <a:lstStyle/>
          <a:p>
            <a:r>
              <a:rPr lang="it-IT" sz="2800" dirty="0">
                <a:latin typeface="+mn-lt"/>
              </a:rPr>
              <a:t>Controllando la transazione nel </a:t>
            </a:r>
            <a:r>
              <a:rPr lang="it-IT" sz="2800" dirty="0" err="1">
                <a:latin typeface="+mn-lt"/>
              </a:rPr>
              <a:t>block</a:t>
            </a:r>
            <a:r>
              <a:rPr lang="it-IT" sz="2800" dirty="0">
                <a:latin typeface="+mn-lt"/>
              </a:rPr>
              <a:t> </a:t>
            </a:r>
            <a:r>
              <a:rPr lang="it-IT" sz="2800" dirty="0" err="1">
                <a:latin typeface="+mn-lt"/>
              </a:rPr>
              <a:t>explorer</a:t>
            </a:r>
            <a:r>
              <a:rPr lang="it-IT" sz="2800" dirty="0">
                <a:latin typeface="+mn-lt"/>
              </a:rPr>
              <a:t> di </a:t>
            </a:r>
            <a:r>
              <a:rPr lang="it-IT" sz="2800" dirty="0" err="1">
                <a:latin typeface="+mn-lt"/>
              </a:rPr>
              <a:t>BlockCypher</a:t>
            </a:r>
            <a:r>
              <a:rPr lang="it-IT" sz="2800" dirty="0">
                <a:latin typeface="+mn-lt"/>
              </a:rPr>
              <a:t> visualizziamo un OP_RETURN per notificare il rilevamento del sensore</a:t>
            </a:r>
          </a:p>
        </p:txBody>
      </p:sp>
      <p:pic>
        <p:nvPicPr>
          <p:cNvPr id="5" name="Immagine 4">
            <a:extLst>
              <a:ext uri="{FF2B5EF4-FFF2-40B4-BE49-F238E27FC236}">
                <a16:creationId xmlns:a16="http://schemas.microsoft.com/office/drawing/2014/main" id="{CC33B01B-2374-6B39-234F-4E1170B4BA34}"/>
              </a:ext>
            </a:extLst>
          </p:cNvPr>
          <p:cNvPicPr>
            <a:picLocks noChangeAspect="1"/>
          </p:cNvPicPr>
          <p:nvPr/>
        </p:nvPicPr>
        <p:blipFill>
          <a:blip r:embed="rId2"/>
          <a:stretch>
            <a:fillRect/>
          </a:stretch>
        </p:blipFill>
        <p:spPr>
          <a:xfrm>
            <a:off x="1784197" y="1552106"/>
            <a:ext cx="8623606" cy="2971566"/>
          </a:xfrm>
          <a:prstGeom prst="rect">
            <a:avLst/>
          </a:prstGeom>
        </p:spPr>
      </p:pic>
      <p:pic>
        <p:nvPicPr>
          <p:cNvPr id="6" name="Immagine 5">
            <a:extLst>
              <a:ext uri="{FF2B5EF4-FFF2-40B4-BE49-F238E27FC236}">
                <a16:creationId xmlns:a16="http://schemas.microsoft.com/office/drawing/2014/main" id="{7D326418-CB96-BA27-0B24-338FB0457EDD}"/>
              </a:ext>
            </a:extLst>
          </p:cNvPr>
          <p:cNvPicPr>
            <a:picLocks noChangeAspect="1"/>
          </p:cNvPicPr>
          <p:nvPr/>
        </p:nvPicPr>
        <p:blipFill>
          <a:blip r:embed="rId3"/>
          <a:stretch>
            <a:fillRect/>
          </a:stretch>
        </p:blipFill>
        <p:spPr>
          <a:xfrm>
            <a:off x="212395" y="5588979"/>
            <a:ext cx="11141405" cy="1028789"/>
          </a:xfrm>
          <a:prstGeom prst="rect">
            <a:avLst/>
          </a:prstGeom>
        </p:spPr>
      </p:pic>
      <p:sp>
        <p:nvSpPr>
          <p:cNvPr id="7" name="CasellaDiTesto 6">
            <a:extLst>
              <a:ext uri="{FF2B5EF4-FFF2-40B4-BE49-F238E27FC236}">
                <a16:creationId xmlns:a16="http://schemas.microsoft.com/office/drawing/2014/main" id="{8CD3C0AE-3822-B78D-9C67-BD6EF814B799}"/>
              </a:ext>
            </a:extLst>
          </p:cNvPr>
          <p:cNvSpPr txBox="1"/>
          <p:nvPr/>
        </p:nvSpPr>
        <p:spPr>
          <a:xfrm>
            <a:off x="212395" y="4768645"/>
            <a:ext cx="11141405" cy="369332"/>
          </a:xfrm>
          <a:prstGeom prst="rect">
            <a:avLst/>
          </a:prstGeom>
          <a:noFill/>
        </p:spPr>
        <p:txBody>
          <a:bodyPr wrap="square" rtlCol="0">
            <a:spAutoFit/>
          </a:bodyPr>
          <a:lstStyle/>
          <a:p>
            <a:r>
              <a:rPr lang="it-IT" dirty="0"/>
              <a:t>Abbiamo Inviato un semplice valore «</a:t>
            </a:r>
            <a:r>
              <a:rPr lang="it-IT" dirty="0" err="1"/>
              <a:t>true</a:t>
            </a:r>
            <a:r>
              <a:rPr lang="it-IT" dirty="0"/>
              <a:t>» per notificare la presenza di movimento</a:t>
            </a:r>
          </a:p>
        </p:txBody>
      </p:sp>
    </p:spTree>
    <p:extLst>
      <p:ext uri="{BB962C8B-B14F-4D97-AF65-F5344CB8AC3E}">
        <p14:creationId xmlns:p14="http://schemas.microsoft.com/office/powerpoint/2010/main" val="3615244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89DEE8-1B0E-C1C2-96E1-39B3F788D4EC}"/>
            </a:ext>
          </a:extLst>
        </p:cNvPr>
        <p:cNvGrpSpPr/>
        <p:nvPr/>
      </p:nvGrpSpPr>
      <p:grpSpPr>
        <a:xfrm>
          <a:off x="0" y="0"/>
          <a:ext cx="0" cy="0"/>
          <a:chOff x="0" y="0"/>
          <a:chExt cx="0" cy="0"/>
        </a:xfrm>
      </p:grpSpPr>
      <p:sp>
        <p:nvSpPr>
          <p:cNvPr id="5" name="CasellaDiTesto 4">
            <a:extLst>
              <a:ext uri="{FF2B5EF4-FFF2-40B4-BE49-F238E27FC236}">
                <a16:creationId xmlns:a16="http://schemas.microsoft.com/office/drawing/2014/main" id="{28ECF1B3-7565-2E77-084F-85B17FC4C682}"/>
              </a:ext>
            </a:extLst>
          </p:cNvPr>
          <p:cNvSpPr txBox="1"/>
          <p:nvPr/>
        </p:nvSpPr>
        <p:spPr>
          <a:xfrm>
            <a:off x="3035710" y="2926746"/>
            <a:ext cx="6096000" cy="1543115"/>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 Corpo della richiesta (data JSON)</a:t>
            </a:r>
            <a:endParaRPr lang="it-IT" b="0" dirty="0">
              <a:solidFill>
                <a:srgbClr val="DAE3E3"/>
              </a:solidFill>
              <a:effectLst/>
              <a:latin typeface="Consolas" panose="020B0609020204030204" pitchFamily="49" charset="0"/>
            </a:endParaRPr>
          </a:p>
          <a:p>
            <a:pPr>
              <a:lnSpc>
                <a:spcPts val="1425"/>
              </a:lnSpc>
            </a:pPr>
            <a:r>
              <a:rPr lang="it-IT" b="0" dirty="0">
                <a:effectLst/>
                <a:latin typeface="Consolas" panose="020B0609020204030204" pitchFamily="49" charset="0"/>
              </a:rPr>
              <a:t>    </a:t>
            </a:r>
            <a:r>
              <a:rPr lang="it-IT" b="0" dirty="0" err="1">
                <a:effectLst/>
                <a:latin typeface="Consolas" panose="020B0609020204030204" pitchFamily="49" charset="0"/>
              </a:rPr>
              <a:t>String</a:t>
            </a:r>
            <a:r>
              <a:rPr lang="it-IT" b="0" dirty="0">
                <a:effectLst/>
                <a:latin typeface="Consolas" panose="020B0609020204030204" pitchFamily="49" charset="0"/>
              </a:rPr>
              <a:t> </a:t>
            </a:r>
            <a:r>
              <a:rPr lang="it-IT" b="0" dirty="0" err="1">
                <a:effectLst/>
                <a:latin typeface="Consolas" panose="020B0609020204030204" pitchFamily="49" charset="0"/>
              </a:rPr>
              <a:t>jsonData</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"{\"inputs\":[{\"</a:t>
            </a:r>
            <a:r>
              <a:rPr lang="it-IT" b="0" dirty="0" err="1">
                <a:solidFill>
                  <a:srgbClr val="7FCBCD"/>
                </a:solidFill>
                <a:effectLst/>
                <a:latin typeface="Consolas" panose="020B0609020204030204" pitchFamily="49" charset="0"/>
              </a:rPr>
              <a:t>addresses</a:t>
            </a:r>
            <a:r>
              <a:rPr lang="it-IT" b="0" dirty="0">
                <a:solidFill>
                  <a:srgbClr val="7FCBCD"/>
                </a:solidFill>
                <a:effectLst/>
                <a:latin typeface="Consolas" panose="020B0609020204030204" pitchFamily="49" charset="0"/>
              </a:rPr>
              <a:t>\":[\"mztNoKYciZB6DdggMLtJzHVhhuDX8cUDjR\"]}],\"outputs\":[{\"</a:t>
            </a:r>
            <a:r>
              <a:rPr lang="it-IT" b="0" dirty="0" err="1">
                <a:solidFill>
                  <a:srgbClr val="7FCBCD"/>
                </a:solidFill>
                <a:effectLst/>
                <a:latin typeface="Consolas" panose="020B0609020204030204" pitchFamily="49" charset="0"/>
              </a:rPr>
              <a:t>addresses</a:t>
            </a:r>
            <a:r>
              <a:rPr lang="it-IT" b="0" dirty="0">
                <a:solidFill>
                  <a:srgbClr val="7FCBCD"/>
                </a:solidFill>
                <a:effectLst/>
                <a:latin typeface="Consolas" panose="020B0609020204030204" pitchFamily="49" charset="0"/>
              </a:rPr>
              <a:t>\":[\"n4BgWRTw7ndk2ZYThbGuD6xAY28Y3GGf1n\"],\"</a:t>
            </a:r>
            <a:r>
              <a:rPr lang="it-IT" b="0" dirty="0" err="1">
                <a:solidFill>
                  <a:srgbClr val="7FCBCD"/>
                </a:solidFill>
                <a:effectLst/>
                <a:latin typeface="Consolas" panose="020B0609020204030204" pitchFamily="49" charset="0"/>
              </a:rPr>
              <a:t>value</a:t>
            </a:r>
            <a:r>
              <a:rPr lang="it-IT" b="0" dirty="0">
                <a:solidFill>
                  <a:srgbClr val="7FCBCD"/>
                </a:solidFill>
                <a:effectLst/>
                <a:latin typeface="Consolas" panose="020B0609020204030204" pitchFamily="49" charset="0"/>
              </a:rPr>
              <a:t>\":1},{\"</a:t>
            </a:r>
            <a:r>
              <a:rPr lang="it-IT" b="0" dirty="0" err="1">
                <a:solidFill>
                  <a:srgbClr val="7FCBCD"/>
                </a:solidFill>
                <a:effectLst/>
                <a:latin typeface="Consolas" panose="020B0609020204030204" pitchFamily="49" charset="0"/>
              </a:rPr>
              <a:t>script_type</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null</a:t>
            </a:r>
            <a:r>
              <a:rPr lang="it-IT" b="0" dirty="0">
                <a:solidFill>
                  <a:srgbClr val="7FCBCD"/>
                </a:solidFill>
                <a:effectLst/>
                <a:latin typeface="Consolas" panose="020B0609020204030204" pitchFamily="49" charset="0"/>
              </a:rPr>
              <a:t>-data\",\"script\":\"6a0474727565\",\"</a:t>
            </a:r>
            <a:r>
              <a:rPr lang="it-IT" b="0" dirty="0" err="1">
                <a:solidFill>
                  <a:srgbClr val="7FCBCD"/>
                </a:solidFill>
                <a:effectLst/>
                <a:latin typeface="Consolas" panose="020B0609020204030204" pitchFamily="49" charset="0"/>
              </a:rPr>
              <a:t>value</a:t>
            </a:r>
            <a:r>
              <a:rPr lang="it-IT" b="0" dirty="0">
                <a:solidFill>
                  <a:srgbClr val="7FCBCD"/>
                </a:solidFill>
                <a:effectLst/>
                <a:latin typeface="Consolas" panose="020B0609020204030204" pitchFamily="49" charset="0"/>
              </a:rPr>
              <a:t>\":0}],\"</a:t>
            </a:r>
            <a:r>
              <a:rPr lang="it-IT" b="0" dirty="0" err="1">
                <a:solidFill>
                  <a:srgbClr val="7FCBCD"/>
                </a:solidFill>
                <a:effectLst/>
                <a:latin typeface="Consolas" panose="020B0609020204030204" pitchFamily="49" charset="0"/>
              </a:rPr>
              <a:t>fees</a:t>
            </a:r>
            <a:r>
              <a:rPr lang="it-IT" b="0" dirty="0">
                <a:solidFill>
                  <a:srgbClr val="7FCBCD"/>
                </a:solidFill>
                <a:effectLst/>
                <a:latin typeface="Consolas" panose="020B0609020204030204" pitchFamily="49" charset="0"/>
              </a:rPr>
              <a:t>\":241}"</a:t>
            </a:r>
            <a:r>
              <a:rPr lang="it-IT" b="0" dirty="0">
                <a:solidFill>
                  <a:srgbClr val="DAE3E3"/>
                </a:solidFill>
                <a:effectLst/>
                <a:latin typeface="Consolas" panose="020B0609020204030204" pitchFamily="49" charset="0"/>
              </a:rPr>
              <a:t>;</a:t>
            </a:r>
          </a:p>
        </p:txBody>
      </p:sp>
      <p:sp>
        <p:nvSpPr>
          <p:cNvPr id="7" name="CasellaDiTesto 6">
            <a:extLst>
              <a:ext uri="{FF2B5EF4-FFF2-40B4-BE49-F238E27FC236}">
                <a16:creationId xmlns:a16="http://schemas.microsoft.com/office/drawing/2014/main" id="{4DC5631A-E66C-41CB-5A57-D10CA398E9C6}"/>
              </a:ext>
            </a:extLst>
          </p:cNvPr>
          <p:cNvSpPr txBox="1"/>
          <p:nvPr/>
        </p:nvSpPr>
        <p:spPr>
          <a:xfrm>
            <a:off x="12196916" y="2388137"/>
            <a:ext cx="6120580" cy="2081724"/>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//Prima di passare la stringa a </a:t>
            </a:r>
            <a:r>
              <a:rPr lang="it-IT" b="0" dirty="0" err="1">
                <a:solidFill>
                  <a:srgbClr val="7F8C8D"/>
                </a:solidFill>
                <a:effectLst/>
                <a:latin typeface="Consolas" panose="020B0609020204030204" pitchFamily="49" charset="0"/>
              </a:rPr>
              <a:t>pk.sign</a:t>
            </a:r>
            <a:r>
              <a:rPr lang="it-IT" b="0" dirty="0">
                <a:solidFill>
                  <a:srgbClr val="7F8C8D"/>
                </a:solidFill>
                <a:effectLst/>
                <a:latin typeface="Consolas" panose="020B0609020204030204" pitchFamily="49" charset="0"/>
              </a:rPr>
              <a:t>() la convertiamo</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0CA1A6"/>
                </a:solidFill>
                <a:effectLst/>
                <a:latin typeface="Consolas" panose="020B0609020204030204" pitchFamily="49" charset="0"/>
              </a:rPr>
              <a:t>uint8_t</a:t>
            </a:r>
            <a:r>
              <a:rPr lang="it-IT" b="0" dirty="0">
                <a:solidFill>
                  <a:srgbClr val="DAE3E3"/>
                </a:solidFill>
                <a:effectLst/>
                <a:latin typeface="Consolas" panose="020B0609020204030204" pitchFamily="49" charset="0"/>
              </a:rPr>
              <a:t> </a:t>
            </a:r>
            <a:r>
              <a:rPr lang="it-IT" b="0" dirty="0" err="1">
                <a:solidFill>
                  <a:srgbClr val="F39C12"/>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a:t>
            </a:r>
            <a:r>
              <a:rPr lang="it-IT" b="0" dirty="0">
                <a:solidFill>
                  <a:srgbClr val="7FCBCD"/>
                </a:solidFill>
                <a:effectLst/>
                <a:latin typeface="Consolas" panose="020B0609020204030204" pitchFamily="49" charset="0"/>
              </a:rPr>
              <a:t>32</a:t>
            </a:r>
            <a:r>
              <a:rPr lang="it-IT" b="0" dirty="0">
                <a:solidFill>
                  <a:srgbClr val="DAE3E3"/>
                </a:solidFill>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len_arr</a:t>
            </a:r>
            <a:r>
              <a:rPr lang="it-IT" b="0" dirty="0">
                <a:solidFill>
                  <a:srgbClr val="DAE3E3"/>
                </a:solidFill>
                <a:effectLst/>
                <a:latin typeface="Consolas" panose="020B0609020204030204" pitchFamily="49" charset="0"/>
              </a:rPr>
              <a:t> = </a:t>
            </a:r>
            <a:r>
              <a:rPr lang="it-IT" b="0" dirty="0" err="1">
                <a:solidFill>
                  <a:srgbClr val="DAE3E3"/>
                </a:solidFill>
                <a:effectLst/>
                <a:latin typeface="Consolas" panose="020B0609020204030204" pitchFamily="49" charset="0"/>
              </a:rPr>
              <a:t>sizeof</a:t>
            </a:r>
            <a:r>
              <a:rPr lang="it-IT" b="0" dirty="0">
                <a:solidFill>
                  <a:srgbClr val="DAE3E3"/>
                </a:solidFill>
                <a:effectLst/>
                <a:latin typeface="Consolas" panose="020B0609020204030204" pitchFamily="49" charset="0"/>
              </a:rPr>
              <a:t>(</a:t>
            </a:r>
            <a:r>
              <a:rPr lang="it-IT" b="0" dirty="0" err="1">
                <a:solidFill>
                  <a:srgbClr val="DAE3E3"/>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written</a:t>
            </a:r>
            <a:r>
              <a:rPr lang="it-IT" b="0" dirty="0">
                <a:solidFill>
                  <a:srgbClr val="DAE3E3"/>
                </a:solidFill>
                <a:effectLst/>
                <a:latin typeface="Consolas" panose="020B0609020204030204" pitchFamily="49" charset="0"/>
              </a:rPr>
              <a:t>;</a:t>
            </a:r>
          </a:p>
          <a:p>
            <a:pPr>
              <a:lnSpc>
                <a:spcPts val="1425"/>
              </a:lnSpc>
            </a:pPr>
            <a:r>
              <a:rPr lang="it-IT" b="0" dirty="0">
                <a:solidFill>
                  <a:srgbClr val="7F8C8D"/>
                </a:solidFill>
                <a:effectLst/>
                <a:latin typeface="Consolas" panose="020B0609020204030204" pitchFamily="49" charset="0"/>
              </a:rPr>
              <a:t>        // from </a:t>
            </a:r>
            <a:r>
              <a:rPr lang="it-IT" b="0" dirty="0" err="1">
                <a:solidFill>
                  <a:srgbClr val="7F8C8D"/>
                </a:solidFill>
                <a:effectLst/>
                <a:latin typeface="Consolas" panose="020B0609020204030204" pitchFamily="49" charset="0"/>
              </a:rPr>
              <a:t>hex</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written</a:t>
            </a:r>
            <a:r>
              <a:rPr lang="it-IT" b="0" dirty="0">
                <a:solidFill>
                  <a:srgbClr val="DAE3E3"/>
                </a:solidFill>
                <a:effectLst/>
                <a:latin typeface="Consolas" panose="020B0609020204030204" pitchFamily="49" charset="0"/>
              </a:rPr>
              <a:t> = </a:t>
            </a:r>
            <a:r>
              <a:rPr lang="it-IT" b="0" dirty="0" err="1">
                <a:solidFill>
                  <a:srgbClr val="F39C12"/>
                </a:solidFill>
                <a:effectLst/>
                <a:latin typeface="Consolas" panose="020B0609020204030204" pitchFamily="49" charset="0"/>
              </a:rPr>
              <a:t>fromHex</a:t>
            </a:r>
            <a:r>
              <a:rPr lang="it-IT" b="0" dirty="0">
                <a:solidFill>
                  <a:srgbClr val="DAE3E3"/>
                </a:solidFill>
                <a:effectLst/>
                <a:latin typeface="Consolas" panose="020B0609020204030204" pitchFamily="49" charset="0"/>
              </a:rPr>
              <a:t>(</a:t>
            </a:r>
            <a:r>
              <a:rPr lang="it-IT" b="0" dirty="0" err="1">
                <a:solidFill>
                  <a:srgbClr val="DAE3E3"/>
                </a:solidFill>
                <a:effectLst/>
                <a:latin typeface="Consolas" panose="020B0609020204030204" pitchFamily="49" charset="0"/>
              </a:rPr>
              <a:t>tosignStr</a:t>
            </a: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len_arr</a:t>
            </a:r>
            <a:r>
              <a:rPr lang="it-IT" b="0" dirty="0">
                <a:solidFill>
                  <a:srgbClr val="DAE3E3"/>
                </a:solidFill>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Signature </a:t>
            </a:r>
            <a:r>
              <a:rPr lang="it-IT" b="0" dirty="0" err="1">
                <a:solidFill>
                  <a:srgbClr val="DAE3E3"/>
                </a:solidFill>
                <a:effectLst/>
                <a:latin typeface="Consolas" panose="020B0609020204030204" pitchFamily="49" charset="0"/>
              </a:rPr>
              <a:t>sig</a:t>
            </a:r>
            <a:r>
              <a:rPr lang="it-IT" b="0" dirty="0">
                <a:solidFill>
                  <a:srgbClr val="DAE3E3"/>
                </a:solidFill>
                <a:effectLst/>
                <a:latin typeface="Consolas" panose="020B0609020204030204" pitchFamily="49" charset="0"/>
              </a:rPr>
              <a:t> = </a:t>
            </a:r>
            <a:r>
              <a:rPr lang="it-IT" b="0" dirty="0" err="1">
                <a:solidFill>
                  <a:srgbClr val="F39C12"/>
                </a:solidFill>
                <a:effectLst/>
                <a:latin typeface="Consolas" panose="020B0609020204030204" pitchFamily="49" charset="0"/>
              </a:rPr>
              <a:t>pk</a:t>
            </a:r>
            <a:r>
              <a:rPr lang="it-IT" b="0" dirty="0" err="1">
                <a:solidFill>
                  <a:srgbClr val="DAE3E3"/>
                </a:solidFill>
                <a:effectLst/>
                <a:latin typeface="Consolas" panose="020B0609020204030204" pitchFamily="49" charset="0"/>
              </a:rPr>
              <a:t>.</a:t>
            </a:r>
            <a:r>
              <a:rPr lang="it-IT" b="0" dirty="0" err="1">
                <a:solidFill>
                  <a:srgbClr val="F39C12"/>
                </a:solidFill>
                <a:effectLst/>
                <a:latin typeface="Consolas" panose="020B0609020204030204" pitchFamily="49" charset="0"/>
              </a:rPr>
              <a:t>sign</a:t>
            </a:r>
            <a:r>
              <a:rPr lang="it-IT" b="0" dirty="0">
                <a:solidFill>
                  <a:srgbClr val="DAE3E3"/>
                </a:solidFill>
                <a:effectLst/>
                <a:latin typeface="Consolas" panose="020B0609020204030204" pitchFamily="49" charset="0"/>
              </a:rPr>
              <a:t>(</a:t>
            </a:r>
            <a:r>
              <a:rPr lang="it-IT" b="0" dirty="0" err="1">
                <a:solidFill>
                  <a:srgbClr val="DAE3E3"/>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a:t>
            </a:r>
          </a:p>
        </p:txBody>
      </p:sp>
      <p:sp>
        <p:nvSpPr>
          <p:cNvPr id="3" name="CasellaDiTesto 2">
            <a:extLst>
              <a:ext uri="{FF2B5EF4-FFF2-40B4-BE49-F238E27FC236}">
                <a16:creationId xmlns:a16="http://schemas.microsoft.com/office/drawing/2014/main" id="{1352C8A2-9D2F-255B-ECD7-F33CC2621DE3}"/>
              </a:ext>
            </a:extLst>
          </p:cNvPr>
          <p:cNvSpPr txBox="1"/>
          <p:nvPr/>
        </p:nvSpPr>
        <p:spPr>
          <a:xfrm>
            <a:off x="944878" y="641866"/>
            <a:ext cx="10302244" cy="400110"/>
          </a:xfrm>
          <a:prstGeom prst="rect">
            <a:avLst/>
          </a:prstGeom>
          <a:noFill/>
        </p:spPr>
        <p:txBody>
          <a:bodyPr wrap="none" rtlCol="0">
            <a:spAutoFit/>
          </a:bodyPr>
          <a:lstStyle/>
          <a:p>
            <a:pPr algn="ctr"/>
            <a:r>
              <a:rPr lang="it-IT" sz="2000" dirty="0"/>
              <a:t>Richiesta per la creazione della transazione utilizzando l’API </a:t>
            </a:r>
            <a:r>
              <a:rPr lang="it-IT" sz="2000" dirty="0" err="1"/>
              <a:t>BlockCypher</a:t>
            </a:r>
            <a:r>
              <a:rPr lang="it-IT" sz="2000" dirty="0"/>
              <a:t> </a:t>
            </a:r>
            <a:r>
              <a:rPr lang="it-IT" sz="2000" dirty="0" err="1"/>
              <a:t>CreateTransaction</a:t>
            </a:r>
            <a:endParaRPr lang="it-IT" sz="2000" dirty="0"/>
          </a:p>
        </p:txBody>
      </p:sp>
    </p:spTree>
    <p:extLst>
      <p:ext uri="{BB962C8B-B14F-4D97-AF65-F5344CB8AC3E}">
        <p14:creationId xmlns:p14="http://schemas.microsoft.com/office/powerpoint/2010/main" val="28046712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B4195F54-B8B2-0887-81B7-CDA6B0C5D57F}"/>
              </a:ext>
            </a:extLst>
          </p:cNvPr>
          <p:cNvSpPr txBox="1"/>
          <p:nvPr/>
        </p:nvSpPr>
        <p:spPr>
          <a:xfrm>
            <a:off x="-6096000" y="2926746"/>
            <a:ext cx="6096000" cy="1543115"/>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 Corpo della richiesta (data JSON)</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String</a:t>
            </a:r>
            <a:r>
              <a:rPr lang="it-IT" b="0" dirty="0">
                <a:solidFill>
                  <a:srgbClr val="DAE3E3"/>
                </a:solidFill>
                <a:effectLst/>
                <a:latin typeface="Consolas" panose="020B0609020204030204" pitchFamily="49" charset="0"/>
              </a:rPr>
              <a:t> </a:t>
            </a:r>
            <a:r>
              <a:rPr lang="it-IT" b="0" dirty="0" err="1">
                <a:solidFill>
                  <a:srgbClr val="DAE3E3"/>
                </a:solidFill>
                <a:effectLst/>
                <a:latin typeface="Consolas" panose="020B0609020204030204" pitchFamily="49" charset="0"/>
              </a:rPr>
              <a:t>jsonData</a:t>
            </a:r>
            <a:r>
              <a:rPr lang="it-IT" b="0" dirty="0">
                <a:solidFill>
                  <a:srgbClr val="DAE3E3"/>
                </a:solidFill>
                <a:effectLst/>
                <a:latin typeface="Consolas" panose="020B0609020204030204" pitchFamily="49" charset="0"/>
              </a:rPr>
              <a:t> = </a:t>
            </a:r>
            <a:r>
              <a:rPr lang="it-IT" b="0" dirty="0">
                <a:solidFill>
                  <a:srgbClr val="7FCBCD"/>
                </a:solidFill>
                <a:effectLst/>
                <a:latin typeface="Consolas" panose="020B0609020204030204" pitchFamily="49" charset="0"/>
              </a:rPr>
              <a:t>"{\"inputs\":[{\"</a:t>
            </a:r>
            <a:r>
              <a:rPr lang="it-IT" b="0" dirty="0" err="1">
                <a:solidFill>
                  <a:srgbClr val="7FCBCD"/>
                </a:solidFill>
                <a:effectLst/>
                <a:latin typeface="Consolas" panose="020B0609020204030204" pitchFamily="49" charset="0"/>
              </a:rPr>
              <a:t>addresses</a:t>
            </a:r>
            <a:r>
              <a:rPr lang="it-IT" b="0" dirty="0">
                <a:solidFill>
                  <a:srgbClr val="7FCBCD"/>
                </a:solidFill>
                <a:effectLst/>
                <a:latin typeface="Consolas" panose="020B0609020204030204" pitchFamily="49" charset="0"/>
              </a:rPr>
              <a:t>\":[\"mztNoKYciZB6DdggMLtJzHVhhuDX8cUDjR\"]}],\"outputs\":[{\"</a:t>
            </a:r>
            <a:r>
              <a:rPr lang="it-IT" b="0" dirty="0" err="1">
                <a:solidFill>
                  <a:srgbClr val="7FCBCD"/>
                </a:solidFill>
                <a:effectLst/>
                <a:latin typeface="Consolas" panose="020B0609020204030204" pitchFamily="49" charset="0"/>
              </a:rPr>
              <a:t>addresses</a:t>
            </a:r>
            <a:r>
              <a:rPr lang="it-IT" b="0" dirty="0">
                <a:solidFill>
                  <a:srgbClr val="7FCBCD"/>
                </a:solidFill>
                <a:effectLst/>
                <a:latin typeface="Consolas" panose="020B0609020204030204" pitchFamily="49" charset="0"/>
              </a:rPr>
              <a:t>\":[\"n4BgWRTw7ndk2ZYThbGuD6xAY28Y3GGf1n\"],\"</a:t>
            </a:r>
            <a:r>
              <a:rPr lang="it-IT" b="0" dirty="0" err="1">
                <a:solidFill>
                  <a:srgbClr val="7FCBCD"/>
                </a:solidFill>
                <a:effectLst/>
                <a:latin typeface="Consolas" panose="020B0609020204030204" pitchFamily="49" charset="0"/>
              </a:rPr>
              <a:t>value</a:t>
            </a:r>
            <a:r>
              <a:rPr lang="it-IT" b="0" dirty="0">
                <a:solidFill>
                  <a:srgbClr val="7FCBCD"/>
                </a:solidFill>
                <a:effectLst/>
                <a:latin typeface="Consolas" panose="020B0609020204030204" pitchFamily="49" charset="0"/>
              </a:rPr>
              <a:t>\":1},{\"</a:t>
            </a:r>
            <a:r>
              <a:rPr lang="it-IT" b="0" dirty="0" err="1">
                <a:solidFill>
                  <a:srgbClr val="7FCBCD"/>
                </a:solidFill>
                <a:effectLst/>
                <a:latin typeface="Consolas" panose="020B0609020204030204" pitchFamily="49" charset="0"/>
              </a:rPr>
              <a:t>script_type</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null</a:t>
            </a:r>
            <a:r>
              <a:rPr lang="it-IT" b="0" dirty="0">
                <a:solidFill>
                  <a:srgbClr val="7FCBCD"/>
                </a:solidFill>
                <a:effectLst/>
                <a:latin typeface="Consolas" panose="020B0609020204030204" pitchFamily="49" charset="0"/>
              </a:rPr>
              <a:t>-data\",\"script\":\"6a0474727565\",\"</a:t>
            </a:r>
            <a:r>
              <a:rPr lang="it-IT" b="0" dirty="0" err="1">
                <a:solidFill>
                  <a:srgbClr val="7FCBCD"/>
                </a:solidFill>
                <a:effectLst/>
                <a:latin typeface="Consolas" panose="020B0609020204030204" pitchFamily="49" charset="0"/>
              </a:rPr>
              <a:t>value</a:t>
            </a:r>
            <a:r>
              <a:rPr lang="it-IT" b="0" dirty="0">
                <a:solidFill>
                  <a:srgbClr val="7FCBCD"/>
                </a:solidFill>
                <a:effectLst/>
                <a:latin typeface="Consolas" panose="020B0609020204030204" pitchFamily="49" charset="0"/>
              </a:rPr>
              <a:t>\":0}],\"</a:t>
            </a:r>
            <a:r>
              <a:rPr lang="it-IT" b="0" dirty="0" err="1">
                <a:solidFill>
                  <a:srgbClr val="7FCBCD"/>
                </a:solidFill>
                <a:effectLst/>
                <a:latin typeface="Consolas" panose="020B0609020204030204" pitchFamily="49" charset="0"/>
              </a:rPr>
              <a:t>fees</a:t>
            </a:r>
            <a:r>
              <a:rPr lang="it-IT" b="0" dirty="0">
                <a:solidFill>
                  <a:srgbClr val="7FCBCD"/>
                </a:solidFill>
                <a:effectLst/>
                <a:latin typeface="Consolas" panose="020B0609020204030204" pitchFamily="49" charset="0"/>
              </a:rPr>
              <a:t>\":241}"</a:t>
            </a:r>
            <a:r>
              <a:rPr lang="it-IT" b="0" dirty="0">
                <a:solidFill>
                  <a:srgbClr val="DAE3E3"/>
                </a:solidFill>
                <a:effectLst/>
                <a:latin typeface="Consolas" panose="020B0609020204030204" pitchFamily="49" charset="0"/>
              </a:rPr>
              <a:t>;</a:t>
            </a:r>
          </a:p>
        </p:txBody>
      </p:sp>
      <p:sp>
        <p:nvSpPr>
          <p:cNvPr id="7" name="CasellaDiTesto 6">
            <a:extLst>
              <a:ext uri="{FF2B5EF4-FFF2-40B4-BE49-F238E27FC236}">
                <a16:creationId xmlns:a16="http://schemas.microsoft.com/office/drawing/2014/main" id="{DE90EF12-A423-D84C-9805-2D1FDF70ACC6}"/>
              </a:ext>
            </a:extLst>
          </p:cNvPr>
          <p:cNvSpPr txBox="1"/>
          <p:nvPr/>
        </p:nvSpPr>
        <p:spPr>
          <a:xfrm>
            <a:off x="3035709" y="2388137"/>
            <a:ext cx="8358509" cy="1363578"/>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//Prima di passare la stringa a </a:t>
            </a:r>
            <a:r>
              <a:rPr lang="it-IT" b="0" dirty="0" err="1">
                <a:solidFill>
                  <a:srgbClr val="7F8C8D"/>
                </a:solidFill>
                <a:effectLst/>
                <a:latin typeface="Consolas" panose="020B0609020204030204" pitchFamily="49" charset="0"/>
              </a:rPr>
              <a:t>pk.sign</a:t>
            </a:r>
            <a:r>
              <a:rPr lang="it-IT" b="0" dirty="0">
                <a:solidFill>
                  <a:srgbClr val="7F8C8D"/>
                </a:solidFill>
                <a:effectLst/>
                <a:latin typeface="Consolas" panose="020B0609020204030204" pitchFamily="49" charset="0"/>
              </a:rPr>
              <a:t>() la convertiamo</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0CA1A6"/>
                </a:solidFill>
                <a:effectLst/>
                <a:latin typeface="Consolas" panose="020B0609020204030204" pitchFamily="49" charset="0"/>
              </a:rPr>
              <a:t>uint8_t</a:t>
            </a:r>
            <a:r>
              <a:rPr lang="it-IT" b="0" dirty="0">
                <a:solidFill>
                  <a:srgbClr val="DAE3E3"/>
                </a:solidFill>
                <a:effectLst/>
                <a:latin typeface="Consolas" panose="020B0609020204030204" pitchFamily="49" charset="0"/>
              </a:rPr>
              <a:t> </a:t>
            </a:r>
            <a:r>
              <a:rPr lang="it-IT" b="0" dirty="0" err="1">
                <a:solidFill>
                  <a:srgbClr val="F39C12"/>
                </a:solidFill>
                <a:effectLst/>
                <a:latin typeface="Consolas" panose="020B0609020204030204" pitchFamily="49" charset="0"/>
              </a:rPr>
              <a:t>to_sign_buffer</a:t>
            </a:r>
            <a:r>
              <a:rPr lang="it-IT" b="0" dirty="0">
                <a:solidFill>
                  <a:srgbClr val="DAE3E3"/>
                </a:solidFill>
                <a:effectLst/>
                <a:latin typeface="Consolas" panose="020B0609020204030204" pitchFamily="49" charset="0"/>
              </a:rPr>
              <a:t>[</a:t>
            </a:r>
            <a:r>
              <a:rPr lang="it-IT" b="0" dirty="0">
                <a:solidFill>
                  <a:srgbClr val="7FCBCD"/>
                </a:solidFill>
                <a:effectLst/>
                <a:latin typeface="Consolas" panose="020B0609020204030204" pitchFamily="49" charset="0"/>
              </a:rPr>
              <a:t>32</a:t>
            </a:r>
            <a:r>
              <a:rPr lang="it-IT" b="0" dirty="0">
                <a:solidFill>
                  <a:srgbClr val="DAE3E3"/>
                </a:solidFill>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len_arr</a:t>
            </a:r>
            <a:r>
              <a:rPr lang="it-IT" b="0" dirty="0">
                <a:effectLst/>
                <a:latin typeface="Consolas" panose="020B0609020204030204" pitchFamily="49" charset="0"/>
              </a:rPr>
              <a:t> = </a:t>
            </a:r>
            <a:r>
              <a:rPr lang="it-IT" b="0" dirty="0" err="1">
                <a:effectLst/>
                <a:latin typeface="Consolas" panose="020B0609020204030204" pitchFamily="49" charset="0"/>
              </a:rPr>
              <a:t>sizeof</a:t>
            </a:r>
            <a:r>
              <a:rPr lang="it-IT" b="0" dirty="0">
                <a:effectLst/>
                <a:latin typeface="Consolas" panose="020B0609020204030204" pitchFamily="49" charset="0"/>
              </a:rPr>
              <a:t>(</a:t>
            </a:r>
            <a:r>
              <a:rPr lang="it-IT" b="0" dirty="0" err="1">
                <a:effectLst/>
                <a:latin typeface="Consolas" panose="020B0609020204030204" pitchFamily="49" charset="0"/>
              </a:rPr>
              <a:t>to_sign_buffer</a:t>
            </a:r>
            <a:r>
              <a:rPr lang="it-IT" b="0" dirty="0">
                <a:effectLst/>
                <a:latin typeface="Consolas" panose="020B0609020204030204" pitchFamily="49" charset="0"/>
              </a:rPr>
              <a:t>);</a:t>
            </a:r>
          </a:p>
          <a:p>
            <a:pPr>
              <a:lnSpc>
                <a:spcPts val="1425"/>
              </a:lnSpc>
            </a:pPr>
            <a:r>
              <a:rPr lang="it-IT" b="0" dirty="0">
                <a:solidFill>
                  <a:srgbClr val="DAE3E3"/>
                </a:solidFill>
                <a:effectLst/>
                <a:latin typeface="Consolas" panose="020B0609020204030204" pitchFamily="49" charset="0"/>
              </a:rPr>
              <a:t>        </a:t>
            </a:r>
            <a:r>
              <a:rPr lang="it-IT" b="0" dirty="0" err="1">
                <a:solidFill>
                  <a:srgbClr val="0CA1A6"/>
                </a:solidFill>
                <a:effectLst/>
                <a:latin typeface="Consolas" panose="020B0609020204030204" pitchFamily="49" charset="0"/>
              </a:rPr>
              <a:t>size_t</a:t>
            </a: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written</a:t>
            </a:r>
            <a:r>
              <a:rPr lang="it-IT" b="0" dirty="0">
                <a:effectLst/>
                <a:latin typeface="Consolas" panose="020B0609020204030204" pitchFamily="49" charset="0"/>
              </a:rPr>
              <a:t>;</a:t>
            </a:r>
          </a:p>
          <a:p>
            <a:pPr>
              <a:lnSpc>
                <a:spcPts val="1425"/>
              </a:lnSpc>
            </a:pPr>
            <a:r>
              <a:rPr lang="it-IT" b="0" dirty="0">
                <a:solidFill>
                  <a:srgbClr val="7F8C8D"/>
                </a:solidFill>
                <a:effectLst/>
                <a:latin typeface="Consolas" panose="020B0609020204030204" pitchFamily="49" charset="0"/>
              </a:rPr>
              <a:t>        // from </a:t>
            </a:r>
            <a:r>
              <a:rPr lang="it-IT" b="0" dirty="0" err="1">
                <a:solidFill>
                  <a:srgbClr val="7F8C8D"/>
                </a:solidFill>
                <a:effectLst/>
                <a:latin typeface="Consolas" panose="020B0609020204030204" pitchFamily="49" charset="0"/>
              </a:rPr>
              <a:t>hex</a:t>
            </a: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err="1">
                <a:effectLst/>
                <a:latin typeface="Consolas" panose="020B0609020204030204" pitchFamily="49" charset="0"/>
              </a:rPr>
              <a:t>written</a:t>
            </a:r>
            <a:r>
              <a:rPr lang="it-IT" b="0" dirty="0">
                <a:effectLst/>
                <a:latin typeface="Consolas" panose="020B0609020204030204" pitchFamily="49" charset="0"/>
              </a:rPr>
              <a:t> =</a:t>
            </a:r>
            <a:r>
              <a:rPr lang="it-IT" b="0" dirty="0">
                <a:solidFill>
                  <a:srgbClr val="DAE3E3"/>
                </a:solidFill>
                <a:effectLst/>
                <a:latin typeface="Consolas" panose="020B0609020204030204" pitchFamily="49" charset="0"/>
              </a:rPr>
              <a:t> </a:t>
            </a:r>
            <a:r>
              <a:rPr lang="it-IT" b="0" dirty="0" err="1">
                <a:solidFill>
                  <a:srgbClr val="F39C12"/>
                </a:solidFill>
                <a:effectLst/>
                <a:latin typeface="Consolas" panose="020B0609020204030204" pitchFamily="49" charset="0"/>
              </a:rPr>
              <a:t>fromHex</a:t>
            </a:r>
            <a:r>
              <a:rPr lang="it-IT" b="0" dirty="0">
                <a:effectLst/>
                <a:latin typeface="Consolas" panose="020B0609020204030204" pitchFamily="49" charset="0"/>
              </a:rPr>
              <a:t>(</a:t>
            </a:r>
            <a:r>
              <a:rPr lang="it-IT" b="0" dirty="0" err="1">
                <a:effectLst/>
                <a:latin typeface="Consolas" panose="020B0609020204030204" pitchFamily="49" charset="0"/>
              </a:rPr>
              <a:t>tosignStr</a:t>
            </a:r>
            <a:r>
              <a:rPr lang="it-IT" b="0" dirty="0">
                <a:effectLst/>
                <a:latin typeface="Consolas" panose="020B0609020204030204" pitchFamily="49" charset="0"/>
              </a:rPr>
              <a:t>, </a:t>
            </a:r>
            <a:r>
              <a:rPr lang="it-IT" b="0" dirty="0" err="1">
                <a:effectLst/>
                <a:latin typeface="Consolas" panose="020B0609020204030204" pitchFamily="49" charset="0"/>
              </a:rPr>
              <a:t>to_sign_buffer</a:t>
            </a:r>
            <a:r>
              <a:rPr lang="it-IT" b="0" dirty="0">
                <a:effectLst/>
                <a:latin typeface="Consolas" panose="020B0609020204030204" pitchFamily="49" charset="0"/>
              </a:rPr>
              <a:t>, </a:t>
            </a:r>
            <a:r>
              <a:rPr lang="it-IT" b="0" dirty="0" err="1">
                <a:effectLst/>
                <a:latin typeface="Consolas" panose="020B0609020204030204" pitchFamily="49" charset="0"/>
              </a:rPr>
              <a:t>len_arr</a:t>
            </a:r>
            <a:r>
              <a:rPr lang="it-IT" b="0" dirty="0">
                <a:effectLst/>
                <a:latin typeface="Consolas" panose="020B0609020204030204" pitchFamily="49" charset="0"/>
              </a:rPr>
              <a:t>);</a:t>
            </a:r>
          </a:p>
          <a:p>
            <a:pPr>
              <a:lnSpc>
                <a:spcPts val="1425"/>
              </a:lnSpc>
            </a:pPr>
            <a:r>
              <a:rPr lang="it-IT" b="0" dirty="0">
                <a:effectLst/>
                <a:latin typeface="Consolas" panose="020B0609020204030204" pitchFamily="49" charset="0"/>
              </a:rPr>
              <a:t>        Signature </a:t>
            </a:r>
            <a:r>
              <a:rPr lang="it-IT" b="0" dirty="0" err="1">
                <a:effectLst/>
                <a:latin typeface="Consolas" panose="020B0609020204030204" pitchFamily="49" charset="0"/>
              </a:rPr>
              <a:t>sig</a:t>
            </a:r>
            <a:r>
              <a:rPr lang="it-IT" b="0" dirty="0">
                <a:effectLst/>
                <a:latin typeface="Consolas" panose="020B0609020204030204" pitchFamily="49" charset="0"/>
              </a:rPr>
              <a:t> = </a:t>
            </a:r>
            <a:r>
              <a:rPr lang="it-IT" b="0" dirty="0" err="1">
                <a:solidFill>
                  <a:srgbClr val="F39C12"/>
                </a:solidFill>
                <a:effectLst/>
                <a:latin typeface="Consolas" panose="020B0609020204030204" pitchFamily="49" charset="0"/>
              </a:rPr>
              <a:t>pk</a:t>
            </a:r>
            <a:r>
              <a:rPr lang="it-IT" b="0" dirty="0" err="1">
                <a:solidFill>
                  <a:srgbClr val="DAE3E3"/>
                </a:solidFill>
                <a:effectLst/>
                <a:latin typeface="Consolas" panose="020B0609020204030204" pitchFamily="49" charset="0"/>
              </a:rPr>
              <a:t>.</a:t>
            </a:r>
            <a:r>
              <a:rPr lang="it-IT" b="0" dirty="0" err="1">
                <a:solidFill>
                  <a:srgbClr val="F39C12"/>
                </a:solidFill>
                <a:effectLst/>
                <a:latin typeface="Consolas" panose="020B0609020204030204" pitchFamily="49" charset="0"/>
              </a:rPr>
              <a:t>sign</a:t>
            </a:r>
            <a:r>
              <a:rPr lang="it-IT" b="0" dirty="0">
                <a:effectLst/>
                <a:latin typeface="Consolas" panose="020B0609020204030204" pitchFamily="49" charset="0"/>
              </a:rPr>
              <a:t>(</a:t>
            </a:r>
            <a:r>
              <a:rPr lang="it-IT" b="0" dirty="0" err="1">
                <a:effectLst/>
                <a:latin typeface="Consolas" panose="020B0609020204030204" pitchFamily="49" charset="0"/>
              </a:rPr>
              <a:t>to_sign_buffer</a:t>
            </a:r>
            <a:r>
              <a:rPr lang="it-IT" b="0" dirty="0">
                <a:effectLst/>
                <a:latin typeface="Consolas" panose="020B0609020204030204" pitchFamily="49" charset="0"/>
              </a:rPr>
              <a:t>);</a:t>
            </a:r>
          </a:p>
        </p:txBody>
      </p:sp>
      <p:sp>
        <p:nvSpPr>
          <p:cNvPr id="10" name="CasellaDiTesto 9">
            <a:extLst>
              <a:ext uri="{FF2B5EF4-FFF2-40B4-BE49-F238E27FC236}">
                <a16:creationId xmlns:a16="http://schemas.microsoft.com/office/drawing/2014/main" id="{DA6F9C5C-4328-1D13-DED7-567F60EC8568}"/>
              </a:ext>
            </a:extLst>
          </p:cNvPr>
          <p:cNvSpPr txBox="1"/>
          <p:nvPr/>
        </p:nvSpPr>
        <p:spPr>
          <a:xfrm>
            <a:off x="1107597" y="641866"/>
            <a:ext cx="9976834" cy="400110"/>
          </a:xfrm>
          <a:prstGeom prst="rect">
            <a:avLst/>
          </a:prstGeom>
          <a:noFill/>
        </p:spPr>
        <p:txBody>
          <a:bodyPr wrap="none" rtlCol="0">
            <a:spAutoFit/>
          </a:bodyPr>
          <a:lstStyle/>
          <a:p>
            <a:pPr algn="ctr"/>
            <a:r>
              <a:rPr lang="it-IT" sz="2000" dirty="0"/>
              <a:t>Firma della transazione convertendo la stringa </a:t>
            </a:r>
            <a:r>
              <a:rPr lang="it-IT" sz="2000" dirty="0" err="1"/>
              <a:t>to_sign</a:t>
            </a:r>
            <a:r>
              <a:rPr lang="it-IT" sz="2000" dirty="0"/>
              <a:t> restituita dalla </a:t>
            </a:r>
            <a:r>
              <a:rPr lang="it-IT" sz="2000" dirty="0" err="1"/>
              <a:t>Create_Transaction</a:t>
            </a:r>
            <a:endParaRPr lang="it-IT" sz="2000" dirty="0"/>
          </a:p>
        </p:txBody>
      </p:sp>
      <p:sp>
        <p:nvSpPr>
          <p:cNvPr id="12" name="CasellaDiTesto 11">
            <a:extLst>
              <a:ext uri="{FF2B5EF4-FFF2-40B4-BE49-F238E27FC236}">
                <a16:creationId xmlns:a16="http://schemas.microsoft.com/office/drawing/2014/main" id="{9E0B2F1B-D78B-B70B-6854-3C2E2CC2219C}"/>
              </a:ext>
            </a:extLst>
          </p:cNvPr>
          <p:cNvSpPr txBox="1"/>
          <p:nvPr/>
        </p:nvSpPr>
        <p:spPr>
          <a:xfrm>
            <a:off x="12192000" y="2118833"/>
            <a:ext cx="11279852" cy="2620333"/>
          </a:xfrm>
          <a:prstGeom prst="rect">
            <a:avLst/>
          </a:prstGeom>
          <a:noFill/>
        </p:spPr>
        <p:txBody>
          <a:bodyPr wrap="square">
            <a:spAutoFit/>
          </a:bodyPr>
          <a:lstStyle/>
          <a:p>
            <a:pPr>
              <a:lnSpc>
                <a:spcPts val="1425"/>
              </a:lnSpc>
            </a:pPr>
            <a:r>
              <a:rPr lang="it-IT" b="0" dirty="0">
                <a:solidFill>
                  <a:srgbClr val="7F8C8D"/>
                </a:solidFill>
                <a:effectLst/>
                <a:latin typeface="Consolas" panose="020B0609020204030204" pitchFamily="49" charset="0"/>
              </a:rPr>
              <a:t>        //</a:t>
            </a:r>
            <a:r>
              <a:rPr lang="it-IT" b="0" dirty="0" err="1">
                <a:solidFill>
                  <a:srgbClr val="7F8C8D"/>
                </a:solidFill>
                <a:effectLst/>
                <a:latin typeface="Consolas" panose="020B0609020204030204" pitchFamily="49" charset="0"/>
              </a:rPr>
              <a:t>Json</a:t>
            </a:r>
            <a:r>
              <a:rPr lang="it-IT" b="0" dirty="0">
                <a:solidFill>
                  <a:srgbClr val="7F8C8D"/>
                </a:solidFill>
                <a:effectLst/>
                <a:latin typeface="Consolas" panose="020B0609020204030204" pitchFamily="49" charset="0"/>
              </a:rPr>
              <a:t> per inviare la transazione</a:t>
            </a:r>
            <a:endParaRPr lang="it-IT" b="0" dirty="0">
              <a:solidFill>
                <a:srgbClr val="DAE3E3"/>
              </a:solidFill>
              <a:effectLst/>
              <a:latin typeface="Consolas" panose="020B0609020204030204" pitchFamily="49" charset="0"/>
            </a:endParaRPr>
          </a:p>
          <a:p>
            <a:pPr>
              <a:lnSpc>
                <a:spcPts val="1425"/>
              </a:lnSpc>
            </a:pPr>
            <a:r>
              <a:rPr lang="it-IT" b="0" dirty="0">
                <a:effectLst/>
                <a:latin typeface="Consolas" panose="020B0609020204030204" pitchFamily="49" charset="0"/>
              </a:rPr>
              <a:t>        </a:t>
            </a:r>
            <a:r>
              <a:rPr lang="it-IT" b="0" dirty="0" err="1">
                <a:effectLst/>
                <a:latin typeface="Consolas" panose="020B0609020204030204" pitchFamily="49" charset="0"/>
              </a:rPr>
              <a:t>String</a:t>
            </a:r>
            <a:r>
              <a:rPr lang="it-IT" b="0" dirty="0">
                <a:effectLst/>
                <a:latin typeface="Consolas" panose="020B0609020204030204" pitchFamily="49" charset="0"/>
              </a:rPr>
              <a:t> </a:t>
            </a:r>
            <a:r>
              <a:rPr lang="it-IT" b="0" dirty="0" err="1">
                <a:effectLst/>
                <a:latin typeface="Consolas" panose="020B0609020204030204" pitchFamily="49" charset="0"/>
              </a:rPr>
              <a:t>jsonData_send</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tx</a:t>
            </a:r>
            <a:r>
              <a:rPr lang="it-IT" b="0" dirty="0">
                <a:solidFill>
                  <a:srgbClr val="7FCBCD"/>
                </a:solidFill>
                <a:effectLst/>
                <a:latin typeface="Consolas" panose="020B0609020204030204" pitchFamily="49" charset="0"/>
              </a:rPr>
              <a:t>\": "</a:t>
            </a:r>
            <a:r>
              <a:rPr lang="it-IT" b="0" dirty="0">
                <a:solidFill>
                  <a:srgbClr val="DAE3E3"/>
                </a:solidFill>
                <a:effectLst/>
                <a:latin typeface="Consolas" panose="020B0609020204030204" pitchFamily="49" charset="0"/>
              </a:rPr>
              <a:t> </a:t>
            </a:r>
            <a:r>
              <a:rPr lang="it-IT" dirty="0">
                <a:effectLst/>
                <a:latin typeface="Consolas" panose="020B0609020204030204" pitchFamily="49" charset="0"/>
              </a:rPr>
              <a:t>+ </a:t>
            </a:r>
            <a:r>
              <a:rPr lang="it-IT" dirty="0" err="1">
                <a:effectLst/>
                <a:latin typeface="Consolas" panose="020B0609020204030204" pitchFamily="49" charset="0"/>
              </a:rPr>
              <a:t>tx_String</a:t>
            </a:r>
            <a:r>
              <a:rPr lang="it-IT"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tosign</a:t>
            </a:r>
            <a:r>
              <a:rPr lang="it-IT" b="0" dirty="0">
                <a:solidFill>
                  <a:srgbClr val="7FCBCD"/>
                </a:solidFill>
                <a:effectLst/>
                <a:latin typeface="Consolas" panose="020B0609020204030204" pitchFamily="49" charset="0"/>
              </a:rPr>
              <a:t>\":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effectLst/>
                <a:latin typeface="Consolas" panose="020B0609020204030204" pitchFamily="49" charset="0"/>
              </a:rPr>
              <a:t>+ </a:t>
            </a:r>
            <a:r>
              <a:rPr lang="it-IT" b="0" dirty="0" err="1">
                <a:effectLst/>
                <a:latin typeface="Consolas" panose="020B0609020204030204" pitchFamily="49" charset="0"/>
              </a:rPr>
              <a:t>tosignStr</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"\"signatures\":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effectLst/>
                <a:latin typeface="Consolas" panose="020B0609020204030204" pitchFamily="49" charset="0"/>
              </a:rPr>
              <a:t>                              + </a:t>
            </a:r>
            <a:r>
              <a:rPr lang="it-IT" b="0" dirty="0" err="1">
                <a:effectLst/>
                <a:latin typeface="Consolas" panose="020B0609020204030204" pitchFamily="49" charset="0"/>
              </a:rPr>
              <a:t>signedHex</a:t>
            </a:r>
            <a:r>
              <a:rPr lang="it-IT" b="0" dirty="0">
                <a:effectLst/>
                <a:latin typeface="Consolas" panose="020B0609020204030204" pitchFamily="49" charset="0"/>
              </a:rPr>
              <a:t> + </a:t>
            </a:r>
            <a:r>
              <a:rPr lang="it-IT" b="0" dirty="0">
                <a:solidFill>
                  <a:srgbClr val="7FCBCD"/>
                </a:solidFill>
                <a:effectLst/>
                <a:latin typeface="Consolas" panose="020B0609020204030204" pitchFamily="49" charset="0"/>
              </a:rPr>
              <a:t>"\"],«</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solidFill>
                  <a:srgbClr val="7FCBCD"/>
                </a:solidFill>
                <a:effectLst/>
                <a:latin typeface="Consolas" panose="020B0609020204030204" pitchFamily="49" charset="0"/>
              </a:rPr>
              <a:t>"\"</a:t>
            </a:r>
            <a:r>
              <a:rPr lang="it-IT" b="0" dirty="0" err="1">
                <a:solidFill>
                  <a:srgbClr val="7FCBCD"/>
                </a:solidFill>
                <a:effectLst/>
                <a:latin typeface="Consolas" panose="020B0609020204030204" pitchFamily="49" charset="0"/>
              </a:rPr>
              <a:t>pubkeys</a:t>
            </a:r>
            <a:r>
              <a:rPr lang="it-IT" b="0" dirty="0">
                <a:solidFill>
                  <a:srgbClr val="7FCBCD"/>
                </a:solidFill>
                <a:effectLst/>
                <a:latin typeface="Consolas" panose="020B0609020204030204" pitchFamily="49" charset="0"/>
              </a:rPr>
              <a:t>\": [\"«</a:t>
            </a:r>
          </a:p>
          <a:p>
            <a:pPr>
              <a:lnSpc>
                <a:spcPts val="1425"/>
              </a:lnSpc>
            </a:pPr>
            <a:endParaRPr lang="it-IT" b="0" dirty="0">
              <a:solidFill>
                <a:srgbClr val="DAE3E3"/>
              </a:solidFill>
              <a:effectLst/>
              <a:latin typeface="Consolas" panose="020B0609020204030204" pitchFamily="49" charset="0"/>
            </a:endParaRPr>
          </a:p>
          <a:p>
            <a:pPr>
              <a:lnSpc>
                <a:spcPts val="1425"/>
              </a:lnSpc>
            </a:pPr>
            <a:r>
              <a:rPr lang="it-IT" b="0" dirty="0">
                <a:solidFill>
                  <a:srgbClr val="DAE3E3"/>
                </a:solidFill>
                <a:effectLst/>
                <a:latin typeface="Consolas" panose="020B0609020204030204" pitchFamily="49" charset="0"/>
              </a:rPr>
              <a:t>                              </a:t>
            </a:r>
            <a:r>
              <a:rPr lang="it-IT" b="0" dirty="0">
                <a:effectLst/>
                <a:latin typeface="Consolas" panose="020B0609020204030204" pitchFamily="49" charset="0"/>
              </a:rPr>
              <a:t>+ pub + </a:t>
            </a:r>
            <a:r>
              <a:rPr lang="it-IT" b="0" dirty="0">
                <a:solidFill>
                  <a:srgbClr val="7FCBCD"/>
                </a:solidFill>
                <a:effectLst/>
                <a:latin typeface="Consolas" panose="020B0609020204030204" pitchFamily="49" charset="0"/>
              </a:rPr>
              <a:t>"\"]}"</a:t>
            </a:r>
            <a:r>
              <a:rPr lang="it-IT" b="0" dirty="0">
                <a:solidFill>
                  <a:srgbClr val="DAE3E3"/>
                </a:solidFill>
                <a:effectLst/>
                <a:latin typeface="Consolas" panose="020B0609020204030204" pitchFamily="49" charset="0"/>
              </a:rPr>
              <a:t>;</a:t>
            </a:r>
          </a:p>
        </p:txBody>
      </p:sp>
    </p:spTree>
    <p:extLst>
      <p:ext uri="{BB962C8B-B14F-4D97-AF65-F5344CB8AC3E}">
        <p14:creationId xmlns:p14="http://schemas.microsoft.com/office/powerpoint/2010/main" val="1240698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171</TotalTime>
  <Words>967</Words>
  <Application>Microsoft Office PowerPoint</Application>
  <PresentationFormat>Widescreen</PresentationFormat>
  <Paragraphs>86</Paragraphs>
  <Slides>11</Slides>
  <Notes>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11</vt:i4>
      </vt:variant>
    </vt:vector>
  </HeadingPairs>
  <TitlesOfParts>
    <vt:vector size="18" baseType="lpstr">
      <vt:lpstr>Aptos</vt:lpstr>
      <vt:lpstr>Aptos Display</vt:lpstr>
      <vt:lpstr>Arial</vt:lpstr>
      <vt:lpstr>Consolas</vt:lpstr>
      <vt:lpstr>Segoe Sans</vt:lpstr>
      <vt:lpstr>Wingdings</vt:lpstr>
      <vt:lpstr>Tema di Office</vt:lpstr>
      <vt:lpstr>Tesina Iot based  smart system</vt:lpstr>
      <vt:lpstr>Obiettivo:</vt:lpstr>
      <vt:lpstr>Contesto:</vt:lpstr>
      <vt:lpstr>Presentazione standard di PowerPoint</vt:lpstr>
      <vt:lpstr>Per la connessione ad internet  uso di libreria  WiFi.h</vt:lpstr>
      <vt:lpstr>Presentazione standard di PowerPoint</vt:lpstr>
      <vt:lpstr>Controllando la transazione nel block explorer di BlockCypher visualizziamo un OP_RETURN per notificare il rilevamento del sensore</vt:lpstr>
      <vt:lpstr>Presentazione standard di PowerPoint</vt:lpstr>
      <vt:lpstr>Presentazione standard di PowerPoint</vt:lpstr>
      <vt:lpstr>Presentazione standard di PowerPoint</vt:lpstr>
      <vt:lpstr>Conclusioni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GIUSEPPE ROMANO</dc:creator>
  <cp:lastModifiedBy>GIUSEPPE ROMANO</cp:lastModifiedBy>
  <cp:revision>6</cp:revision>
  <dcterms:created xsi:type="dcterms:W3CDTF">2025-01-27T21:29:30Z</dcterms:created>
  <dcterms:modified xsi:type="dcterms:W3CDTF">2025-01-30T19:02:27Z</dcterms:modified>
</cp:coreProperties>
</file>

<file path=docProps/thumbnail.jpeg>
</file>